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917" r:id="rId2"/>
    <p:sldId id="936" r:id="rId3"/>
    <p:sldId id="257" r:id="rId4"/>
    <p:sldId id="394" r:id="rId5"/>
    <p:sldId id="937" r:id="rId6"/>
    <p:sldId id="938" r:id="rId7"/>
    <p:sldId id="876" r:id="rId8"/>
    <p:sldId id="768" r:id="rId9"/>
    <p:sldId id="343" r:id="rId10"/>
    <p:sldId id="963" r:id="rId11"/>
    <p:sldId id="959" r:id="rId12"/>
    <p:sldId id="942" r:id="rId13"/>
    <p:sldId id="256" r:id="rId14"/>
    <p:sldId id="561" r:id="rId15"/>
    <p:sldId id="708" r:id="rId16"/>
    <p:sldId id="260" r:id="rId17"/>
    <p:sldId id="261" r:id="rId18"/>
    <p:sldId id="259" r:id="rId19"/>
    <p:sldId id="964"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229" autoAdjust="0"/>
  </p:normalViewPr>
  <p:slideViewPr>
    <p:cSldViewPr snapToGrid="0" snapToObjects="1">
      <p:cViewPr varScale="1">
        <p:scale>
          <a:sx n="89" d="100"/>
          <a:sy n="89" d="100"/>
        </p:scale>
        <p:origin x="143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TAFFDATACLUSTER3_STFNODEA_SP1_SERVER\SHR\SharedFolders\ARTS\Geary\PFL\PFL%20Reports\Impact%20Evaluation\Final%20Report\Policy%20Briefing\GCA%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Control</c:v>
                </c:pt>
              </c:strCache>
            </c:strRef>
          </c:tx>
          <c:marker>
            <c:symbol val="none"/>
          </c:marker>
          <c:xVal>
            <c:numRef>
              <c:f>Sheet1!$B$3:$B$10</c:f>
              <c:numCache>
                <c:formatCode>General</c:formatCode>
                <c:ptCount val="8"/>
                <c:pt idx="0">
                  <c:v>65</c:v>
                </c:pt>
                <c:pt idx="1">
                  <c:v>75</c:v>
                </c:pt>
                <c:pt idx="2">
                  <c:v>85</c:v>
                </c:pt>
                <c:pt idx="3">
                  <c:v>95</c:v>
                </c:pt>
                <c:pt idx="4">
                  <c:v>105</c:v>
                </c:pt>
                <c:pt idx="5">
                  <c:v>115</c:v>
                </c:pt>
                <c:pt idx="6">
                  <c:v>125</c:v>
                </c:pt>
                <c:pt idx="7">
                  <c:v>135</c:v>
                </c:pt>
              </c:numCache>
            </c:numRef>
          </c:xVal>
          <c:yVal>
            <c:numRef>
              <c:f>Sheet1!$C$3:$C$10</c:f>
              <c:numCache>
                <c:formatCode>General</c:formatCode>
                <c:ptCount val="8"/>
                <c:pt idx="0">
                  <c:v>1.72413793103448</c:v>
                </c:pt>
                <c:pt idx="1">
                  <c:v>17.241379310344801</c:v>
                </c:pt>
                <c:pt idx="2">
                  <c:v>31.034482758620701</c:v>
                </c:pt>
                <c:pt idx="3">
                  <c:v>27.586206896551701</c:v>
                </c:pt>
                <c:pt idx="4">
                  <c:v>12.0689655172414</c:v>
                </c:pt>
                <c:pt idx="5">
                  <c:v>8.620689655172411</c:v>
                </c:pt>
                <c:pt idx="6">
                  <c:v>1.72413793103448</c:v>
                </c:pt>
                <c:pt idx="7">
                  <c:v>0</c:v>
                </c:pt>
              </c:numCache>
            </c:numRef>
          </c:yVal>
          <c:smooth val="1"/>
          <c:extLst>
            <c:ext xmlns:c16="http://schemas.microsoft.com/office/drawing/2014/chart" uri="{C3380CC4-5D6E-409C-BE32-E72D297353CC}">
              <c16:uniqueId val="{00000000-C278-A945-8CBD-9CB7272C6A0C}"/>
            </c:ext>
          </c:extLst>
        </c:ser>
        <c:ser>
          <c:idx val="1"/>
          <c:order val="1"/>
          <c:tx>
            <c:strRef>
              <c:f>Sheet1!$D$2</c:f>
              <c:strCache>
                <c:ptCount val="1"/>
                <c:pt idx="0">
                  <c:v>Treatment</c:v>
                </c:pt>
              </c:strCache>
            </c:strRef>
          </c:tx>
          <c:spPr>
            <a:ln w="38100" cap="flat" cmpd="sng" algn="ctr">
              <a:solidFill>
                <a:srgbClr val="00B050"/>
              </a:solidFill>
              <a:prstDash val="solid"/>
            </a:ln>
            <a:effectLst/>
          </c:spPr>
          <c:marker>
            <c:symbol val="none"/>
          </c:marker>
          <c:xVal>
            <c:numRef>
              <c:f>Sheet1!$B$3:$B$10</c:f>
              <c:numCache>
                <c:formatCode>General</c:formatCode>
                <c:ptCount val="8"/>
                <c:pt idx="0">
                  <c:v>65</c:v>
                </c:pt>
                <c:pt idx="1">
                  <c:v>75</c:v>
                </c:pt>
                <c:pt idx="2">
                  <c:v>85</c:v>
                </c:pt>
                <c:pt idx="3">
                  <c:v>95</c:v>
                </c:pt>
                <c:pt idx="4">
                  <c:v>105</c:v>
                </c:pt>
                <c:pt idx="5">
                  <c:v>115</c:v>
                </c:pt>
                <c:pt idx="6">
                  <c:v>125</c:v>
                </c:pt>
                <c:pt idx="7">
                  <c:v>135</c:v>
                </c:pt>
              </c:numCache>
            </c:numRef>
          </c:xVal>
          <c:yVal>
            <c:numRef>
              <c:f>Sheet1!$D$3:$D$10</c:f>
              <c:numCache>
                <c:formatCode>General</c:formatCode>
                <c:ptCount val="8"/>
                <c:pt idx="0">
                  <c:v>7.2463768115942004</c:v>
                </c:pt>
                <c:pt idx="1">
                  <c:v>7.2463768115942004</c:v>
                </c:pt>
                <c:pt idx="2">
                  <c:v>8.6956521739130412</c:v>
                </c:pt>
                <c:pt idx="3">
                  <c:v>40.579710144927503</c:v>
                </c:pt>
                <c:pt idx="4">
                  <c:v>20.289855072463801</c:v>
                </c:pt>
                <c:pt idx="5">
                  <c:v>13.043478260869602</c:v>
                </c:pt>
                <c:pt idx="6">
                  <c:v>1.4492753623188401</c:v>
                </c:pt>
                <c:pt idx="7">
                  <c:v>1.4492753623188401</c:v>
                </c:pt>
              </c:numCache>
            </c:numRef>
          </c:yVal>
          <c:smooth val="1"/>
          <c:extLst>
            <c:ext xmlns:c16="http://schemas.microsoft.com/office/drawing/2014/chart" uri="{C3380CC4-5D6E-409C-BE32-E72D297353CC}">
              <c16:uniqueId val="{00000001-C278-A945-8CBD-9CB7272C6A0C}"/>
            </c:ext>
          </c:extLst>
        </c:ser>
        <c:dLbls>
          <c:showLegendKey val="0"/>
          <c:showVal val="0"/>
          <c:showCatName val="0"/>
          <c:showSerName val="0"/>
          <c:showPercent val="0"/>
          <c:showBubbleSize val="0"/>
        </c:dLbls>
        <c:axId val="315216192"/>
        <c:axId val="315217368"/>
      </c:scatterChart>
      <c:valAx>
        <c:axId val="315216192"/>
        <c:scaling>
          <c:orientation val="minMax"/>
        </c:scaling>
        <c:delete val="0"/>
        <c:axPos val="b"/>
        <c:title>
          <c:tx>
            <c:rich>
              <a:bodyPr/>
              <a:lstStyle/>
              <a:p>
                <a:pPr>
                  <a:defRPr>
                    <a:latin typeface="Calibri" panose="020F0502020204030204" pitchFamily="34" charset="0"/>
                  </a:defRPr>
                </a:pPr>
                <a:r>
                  <a:rPr lang="en-IE">
                    <a:latin typeface="Calibri" panose="020F0502020204030204" pitchFamily="34" charset="0"/>
                  </a:rPr>
                  <a:t>General Conceptual Ability Score</a:t>
                </a:r>
              </a:p>
            </c:rich>
          </c:tx>
          <c:overlay val="0"/>
        </c:title>
        <c:numFmt formatCode="General" sourceLinked="1"/>
        <c:majorTickMark val="out"/>
        <c:minorTickMark val="none"/>
        <c:tickLblPos val="nextTo"/>
        <c:txPr>
          <a:bodyPr/>
          <a:lstStyle/>
          <a:p>
            <a:pPr>
              <a:defRPr>
                <a:latin typeface="Calibri" panose="020F0502020204030204" pitchFamily="34" charset="0"/>
              </a:defRPr>
            </a:pPr>
            <a:endParaRPr lang="it-GB"/>
          </a:p>
        </c:txPr>
        <c:crossAx val="315217368"/>
        <c:crosses val="autoZero"/>
        <c:crossBetween val="midCat"/>
      </c:valAx>
      <c:valAx>
        <c:axId val="315217368"/>
        <c:scaling>
          <c:orientation val="minMax"/>
        </c:scaling>
        <c:delete val="0"/>
        <c:axPos val="l"/>
        <c:majorGridlines/>
        <c:title>
          <c:tx>
            <c:rich>
              <a:bodyPr rot="-5400000" vert="horz"/>
              <a:lstStyle/>
              <a:p>
                <a:pPr>
                  <a:defRPr sz="1200">
                    <a:latin typeface="Calibri" panose="020F0502020204030204" pitchFamily="34" charset="0"/>
                  </a:defRPr>
                </a:pPr>
                <a:r>
                  <a:rPr lang="en-IE" sz="1200" dirty="0">
                    <a:latin typeface="Calibri" panose="020F0502020204030204" pitchFamily="34" charset="0"/>
                  </a:rPr>
                  <a:t>% of Children in each Group</a:t>
                </a:r>
              </a:p>
            </c:rich>
          </c:tx>
          <c:overlay val="0"/>
        </c:title>
        <c:numFmt formatCode="General" sourceLinked="1"/>
        <c:majorTickMark val="out"/>
        <c:minorTickMark val="none"/>
        <c:tickLblPos val="nextTo"/>
        <c:crossAx val="315216192"/>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E2EA2-E84C-5942-AAA6-15E6C6A22018}" type="doc">
      <dgm:prSet loTypeId="urn:microsoft.com/office/officeart/2005/8/layout/vList6" loCatId="" qsTypeId="urn:microsoft.com/office/officeart/2005/8/quickstyle/simple1" qsCatId="simple" csTypeId="urn:microsoft.com/office/officeart/2005/8/colors/accent2_2" csCatId="accent2" phldr="1"/>
      <dgm:spPr/>
      <dgm:t>
        <a:bodyPr/>
        <a:lstStyle/>
        <a:p>
          <a:endParaRPr lang="fr-FR"/>
        </a:p>
      </dgm:t>
    </dgm:pt>
    <dgm:pt modelId="{DC880EA5-9302-F941-B37B-6A4F774174E2}">
      <dgm:prSet phldrT="[Texte]"/>
      <dgm:spPr>
        <a:ln>
          <a:solidFill>
            <a:schemeClr val="accent2">
              <a:alpha val="52000"/>
            </a:schemeClr>
          </a:solidFill>
        </a:ln>
        <a:effectLst>
          <a:glow rad="63500">
            <a:schemeClr val="accent2">
              <a:satMod val="175000"/>
              <a:alpha val="40000"/>
            </a:schemeClr>
          </a:glow>
        </a:effectLst>
      </dgm:spPr>
      <dgm:t>
        <a:bodyPr/>
        <a:lstStyle/>
        <a:p>
          <a:r>
            <a:rPr lang="fr-FR" b="1" dirty="0"/>
            <a:t>Constitutive </a:t>
          </a:r>
          <a:r>
            <a:rPr lang="fr-FR" b="1" dirty="0" err="1"/>
            <a:t>biological</a:t>
          </a:r>
          <a:r>
            <a:rPr lang="fr-FR" b="1" dirty="0"/>
            <a:t> capital</a:t>
          </a:r>
        </a:p>
      </dgm:t>
    </dgm:pt>
    <dgm:pt modelId="{A9011994-B8FE-8948-A7C6-C94A3FB39211}" type="parTrans" cxnId="{149FF482-E54F-B742-854F-EFCF63BE976E}">
      <dgm:prSet/>
      <dgm:spPr/>
      <dgm:t>
        <a:bodyPr/>
        <a:lstStyle/>
        <a:p>
          <a:endParaRPr lang="fr-FR"/>
        </a:p>
      </dgm:t>
    </dgm:pt>
    <dgm:pt modelId="{AC369E3D-81AD-074A-9417-7D9B54560B28}" type="sibTrans" cxnId="{149FF482-E54F-B742-854F-EFCF63BE976E}">
      <dgm:prSet/>
      <dgm:spPr/>
      <dgm:t>
        <a:bodyPr/>
        <a:lstStyle/>
        <a:p>
          <a:endParaRPr lang="fr-FR"/>
        </a:p>
      </dgm:t>
    </dgm:pt>
    <dgm:pt modelId="{AC122A7C-F61F-4744-965A-CEF2C3F3B3D6}" type="pres">
      <dgm:prSet presAssocID="{1AFE2EA2-E84C-5942-AAA6-15E6C6A22018}" presName="Name0" presStyleCnt="0">
        <dgm:presLayoutVars>
          <dgm:dir/>
          <dgm:animLvl val="lvl"/>
          <dgm:resizeHandles/>
        </dgm:presLayoutVars>
      </dgm:prSet>
      <dgm:spPr/>
    </dgm:pt>
    <dgm:pt modelId="{FE60B2CA-61D9-DD4E-A956-5FF16E369C18}" type="pres">
      <dgm:prSet presAssocID="{DC880EA5-9302-F941-B37B-6A4F774174E2}" presName="linNode" presStyleCnt="0"/>
      <dgm:spPr/>
    </dgm:pt>
    <dgm:pt modelId="{4FC2D415-CFC0-5B44-A6D4-CA825D873886}" type="pres">
      <dgm:prSet presAssocID="{DC880EA5-9302-F941-B37B-6A4F774174E2}" presName="parentShp" presStyleLbl="node1" presStyleIdx="0" presStyleCnt="1" custScaleX="49620">
        <dgm:presLayoutVars>
          <dgm:bulletEnabled val="1"/>
        </dgm:presLayoutVars>
      </dgm:prSet>
      <dgm:spPr/>
    </dgm:pt>
    <dgm:pt modelId="{0D814079-9348-4343-B18E-B114EEFE42C5}" type="pres">
      <dgm:prSet presAssocID="{DC880EA5-9302-F941-B37B-6A4F774174E2}" presName="childShp" presStyleLbl="bgAccFollowNode1" presStyleIdx="0" presStyleCnt="1" custScaleX="133756">
        <dgm:presLayoutVars>
          <dgm:bulletEnabled val="1"/>
        </dgm:presLayoutVars>
      </dgm:prSet>
      <dgm:spPr/>
    </dgm:pt>
  </dgm:ptLst>
  <dgm:cxnLst>
    <dgm:cxn modelId="{DA4E384C-2441-7744-B47F-E8D687494E2A}" type="presOf" srcId="{DC880EA5-9302-F941-B37B-6A4F774174E2}" destId="{4FC2D415-CFC0-5B44-A6D4-CA825D873886}" srcOrd="0" destOrd="0" presId="urn:microsoft.com/office/officeart/2005/8/layout/vList6"/>
    <dgm:cxn modelId="{149FF482-E54F-B742-854F-EFCF63BE976E}" srcId="{1AFE2EA2-E84C-5942-AAA6-15E6C6A22018}" destId="{DC880EA5-9302-F941-B37B-6A4F774174E2}" srcOrd="0" destOrd="0" parTransId="{A9011994-B8FE-8948-A7C6-C94A3FB39211}" sibTransId="{AC369E3D-81AD-074A-9417-7D9B54560B28}"/>
    <dgm:cxn modelId="{BB3CDBA9-23D6-0349-8CA7-F6465BDEC87D}" type="presOf" srcId="{1AFE2EA2-E84C-5942-AAA6-15E6C6A22018}" destId="{AC122A7C-F61F-4744-965A-CEF2C3F3B3D6}" srcOrd="0" destOrd="0" presId="urn:microsoft.com/office/officeart/2005/8/layout/vList6"/>
    <dgm:cxn modelId="{E7BBEBB4-94F6-7340-9B1E-9BFBFD2B34E7}" type="presParOf" srcId="{AC122A7C-F61F-4744-965A-CEF2C3F3B3D6}" destId="{FE60B2CA-61D9-DD4E-A956-5FF16E369C18}" srcOrd="0" destOrd="0" presId="urn:microsoft.com/office/officeart/2005/8/layout/vList6"/>
    <dgm:cxn modelId="{EB1F4C31-EEE8-E544-BB26-3A6D8EADD1CA}" type="presParOf" srcId="{FE60B2CA-61D9-DD4E-A956-5FF16E369C18}" destId="{4FC2D415-CFC0-5B44-A6D4-CA825D873886}" srcOrd="0" destOrd="0" presId="urn:microsoft.com/office/officeart/2005/8/layout/vList6"/>
    <dgm:cxn modelId="{1B3971A4-527B-5D46-9489-CD6A0E2F2F95}" type="presParOf" srcId="{FE60B2CA-61D9-DD4E-A956-5FF16E369C18}" destId="{0D814079-9348-4343-B18E-B114EEFE42C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CCD51-EFE7-D142-AB4E-10D7B453AFE5}"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fr-FR"/>
        </a:p>
      </dgm:t>
    </dgm:pt>
    <dgm:pt modelId="{602DF023-9A95-7A40-BEB8-B99EDA6E1376}">
      <dgm:prSet phldrT="[Texte]" custT="1"/>
      <dgm:spPr/>
      <dgm:t>
        <a:bodyPr/>
        <a:lstStyle/>
        <a:p>
          <a:r>
            <a:rPr lang="fr-FR" sz="1200" b="1" dirty="0" err="1">
              <a:solidFill>
                <a:schemeClr val="bg1"/>
              </a:solidFill>
            </a:rPr>
            <a:t>Intermediate</a:t>
          </a:r>
          <a:r>
            <a:rPr lang="fr-FR" sz="1200" b="1" dirty="0">
              <a:solidFill>
                <a:schemeClr val="bg1"/>
              </a:solidFill>
            </a:rPr>
            <a:t> </a:t>
          </a:r>
          <a:r>
            <a:rPr lang="fr-FR" sz="1200" b="1" dirty="0" err="1">
              <a:solidFill>
                <a:schemeClr val="bg1"/>
              </a:solidFill>
            </a:rPr>
            <a:t>exposures</a:t>
          </a:r>
          <a:r>
            <a:rPr lang="fr-FR" sz="1200" b="1" dirty="0">
              <a:solidFill>
                <a:schemeClr val="bg1"/>
              </a:solidFill>
            </a:rPr>
            <a:t> (</a:t>
          </a:r>
          <a:r>
            <a:rPr lang="fr-FR" sz="1200" b="1" dirty="0" err="1">
              <a:solidFill>
                <a:schemeClr val="bg1"/>
              </a:solidFill>
            </a:rPr>
            <a:t>environment</a:t>
          </a:r>
          <a:r>
            <a:rPr lang="fr-FR" sz="1200" b="1" dirty="0">
              <a:solidFill>
                <a:schemeClr val="bg1"/>
              </a:solidFill>
            </a:rPr>
            <a:t> </a:t>
          </a:r>
          <a:r>
            <a:rPr lang="fr-FR" sz="1200" b="1" dirty="0" err="1">
              <a:solidFill>
                <a:schemeClr val="bg1"/>
              </a:solidFill>
            </a:rPr>
            <a:t>behaviour</a:t>
          </a:r>
          <a:r>
            <a:rPr lang="fr-FR" sz="1200" b="1" dirty="0">
              <a:solidFill>
                <a:schemeClr val="bg1"/>
              </a:solidFill>
            </a:rPr>
            <a:t> etc.)</a:t>
          </a:r>
        </a:p>
      </dgm:t>
    </dgm:pt>
    <dgm:pt modelId="{43E18B8E-91D4-D54A-86CA-D670D12BB326}" type="parTrans" cxnId="{56E6CEE6-B11E-7545-958F-70AEAC09A0AD}">
      <dgm:prSet/>
      <dgm:spPr/>
      <dgm:t>
        <a:bodyPr/>
        <a:lstStyle/>
        <a:p>
          <a:endParaRPr lang="fr-FR">
            <a:solidFill>
              <a:schemeClr val="tx1"/>
            </a:solidFill>
          </a:endParaRPr>
        </a:p>
      </dgm:t>
    </dgm:pt>
    <dgm:pt modelId="{965AA83D-E276-0944-A5B6-10EE379FC75F}" type="sibTrans" cxnId="{56E6CEE6-B11E-7545-958F-70AEAC09A0AD}">
      <dgm:prSet/>
      <dgm:spPr/>
      <dgm:t>
        <a:bodyPr/>
        <a:lstStyle/>
        <a:p>
          <a:endParaRPr lang="fr-FR">
            <a:solidFill>
              <a:schemeClr val="tx1"/>
            </a:solidFill>
          </a:endParaRPr>
        </a:p>
      </dgm:t>
    </dgm:pt>
    <dgm:pt modelId="{0D7D02D5-925F-1643-B635-46C28A043032}">
      <dgm:prSet phldrT="[Texte]"/>
      <dgm:spPr>
        <a:solidFill>
          <a:schemeClr val="accent2">
            <a:lumMod val="60000"/>
            <a:lumOff val="40000"/>
          </a:schemeClr>
        </a:solidFill>
        <a:ln w="3175">
          <a:solidFill>
            <a:schemeClr val="accent2"/>
          </a:solidFill>
        </a:ln>
        <a:effectLst>
          <a:glow rad="63500">
            <a:schemeClr val="accent2">
              <a:satMod val="175000"/>
              <a:alpha val="40000"/>
            </a:schemeClr>
          </a:glow>
        </a:effectLst>
      </dgm:spPr>
      <dgm:t>
        <a:bodyPr/>
        <a:lstStyle/>
        <a:p>
          <a:r>
            <a:rPr lang="fr-FR" dirty="0" err="1">
              <a:solidFill>
                <a:schemeClr val="tx1"/>
              </a:solidFill>
            </a:rPr>
            <a:t>Economic</a:t>
          </a:r>
          <a:r>
            <a:rPr lang="fr-FR" dirty="0">
              <a:solidFill>
                <a:schemeClr val="tx1"/>
              </a:solidFill>
            </a:rPr>
            <a:t> capital</a:t>
          </a:r>
        </a:p>
      </dgm:t>
    </dgm:pt>
    <dgm:pt modelId="{0AD7BE42-1877-4D4E-98AD-ACA6B2F5730C}" type="parTrans" cxnId="{A108F1D5-4BD9-2C4C-BFDA-67984BC89AF7}">
      <dgm:prSet/>
      <dgm:spPr/>
      <dgm:t>
        <a:bodyPr/>
        <a:lstStyle/>
        <a:p>
          <a:endParaRPr lang="fr-FR">
            <a:solidFill>
              <a:schemeClr val="tx1"/>
            </a:solidFill>
          </a:endParaRPr>
        </a:p>
      </dgm:t>
    </dgm:pt>
    <dgm:pt modelId="{E98CBC41-350C-8B4F-AF87-28E4428E0CE9}" type="sibTrans" cxnId="{A108F1D5-4BD9-2C4C-BFDA-67984BC89AF7}">
      <dgm:prSet/>
      <dgm:spPr/>
      <dgm:t>
        <a:bodyPr/>
        <a:lstStyle/>
        <a:p>
          <a:endParaRPr lang="fr-FR">
            <a:solidFill>
              <a:schemeClr val="tx1"/>
            </a:solidFill>
          </a:endParaRPr>
        </a:p>
      </dgm:t>
    </dgm:pt>
    <dgm:pt modelId="{E53CFAB7-E559-734F-88C6-702C862EC5F2}">
      <dgm:prSet phldrT="[Texte]"/>
      <dgm:spPr>
        <a:solidFill>
          <a:schemeClr val="accent3">
            <a:lumMod val="60000"/>
            <a:lumOff val="40000"/>
          </a:schemeClr>
        </a:solidFill>
        <a:ln w="3175">
          <a:solidFill>
            <a:schemeClr val="accent3"/>
          </a:solidFill>
        </a:ln>
        <a:effectLst>
          <a:glow rad="63500">
            <a:schemeClr val="accent3">
              <a:satMod val="175000"/>
              <a:alpha val="40000"/>
            </a:schemeClr>
          </a:glow>
        </a:effectLst>
      </dgm:spPr>
      <dgm:t>
        <a:bodyPr/>
        <a:lstStyle/>
        <a:p>
          <a:r>
            <a:rPr lang="fr-FR" dirty="0">
              <a:solidFill>
                <a:schemeClr val="tx1"/>
              </a:solidFill>
            </a:rPr>
            <a:t>Social capital</a:t>
          </a:r>
        </a:p>
      </dgm:t>
    </dgm:pt>
    <dgm:pt modelId="{881D2A76-E6B0-2B44-A49F-CC080AF7CC28}" type="parTrans" cxnId="{625D8F7C-7684-3A46-B20C-DED57BF7FD23}">
      <dgm:prSet/>
      <dgm:spPr/>
      <dgm:t>
        <a:bodyPr/>
        <a:lstStyle/>
        <a:p>
          <a:endParaRPr lang="fr-FR">
            <a:solidFill>
              <a:schemeClr val="tx1"/>
            </a:solidFill>
          </a:endParaRPr>
        </a:p>
      </dgm:t>
    </dgm:pt>
    <dgm:pt modelId="{6E47E593-4361-104D-8DC6-26AE6871B7D5}" type="sibTrans" cxnId="{625D8F7C-7684-3A46-B20C-DED57BF7FD23}">
      <dgm:prSet/>
      <dgm:spPr/>
      <dgm:t>
        <a:bodyPr/>
        <a:lstStyle/>
        <a:p>
          <a:endParaRPr lang="fr-FR">
            <a:solidFill>
              <a:schemeClr val="tx1"/>
            </a:solidFill>
          </a:endParaRPr>
        </a:p>
      </dgm:t>
    </dgm:pt>
    <dgm:pt modelId="{1491C5F8-6779-F74C-AF71-4526B297B1D4}">
      <dgm:prSet phldrT="[Texte]"/>
      <dgm:spPr>
        <a:solidFill>
          <a:schemeClr val="accent4">
            <a:lumMod val="60000"/>
            <a:lumOff val="40000"/>
          </a:schemeClr>
        </a:solidFill>
        <a:ln w="3175">
          <a:solidFill>
            <a:schemeClr val="accent4"/>
          </a:solidFill>
        </a:ln>
        <a:effectLst>
          <a:glow rad="101600">
            <a:schemeClr val="accent4">
              <a:alpha val="60000"/>
            </a:schemeClr>
          </a:glow>
        </a:effectLst>
      </dgm:spPr>
      <dgm:t>
        <a:bodyPr/>
        <a:lstStyle/>
        <a:p>
          <a:r>
            <a:rPr lang="fr-FR" dirty="0">
              <a:solidFill>
                <a:schemeClr val="tx1"/>
              </a:solidFill>
            </a:rPr>
            <a:t>Cultural capital</a:t>
          </a:r>
        </a:p>
      </dgm:t>
    </dgm:pt>
    <dgm:pt modelId="{FBEB9C5D-DF03-6445-883A-00B157F2A72C}" type="parTrans" cxnId="{7249248E-6D27-2049-B9D5-28B9B151E83F}">
      <dgm:prSet/>
      <dgm:spPr/>
      <dgm:t>
        <a:bodyPr/>
        <a:lstStyle/>
        <a:p>
          <a:endParaRPr lang="fr-FR">
            <a:solidFill>
              <a:schemeClr val="tx1"/>
            </a:solidFill>
          </a:endParaRPr>
        </a:p>
      </dgm:t>
    </dgm:pt>
    <dgm:pt modelId="{5360B49A-2955-AB43-8EDD-306A4E3C1190}" type="sibTrans" cxnId="{7249248E-6D27-2049-B9D5-28B9B151E83F}">
      <dgm:prSet/>
      <dgm:spPr/>
      <dgm:t>
        <a:bodyPr/>
        <a:lstStyle/>
        <a:p>
          <a:endParaRPr lang="fr-FR">
            <a:solidFill>
              <a:schemeClr val="tx1"/>
            </a:solidFill>
          </a:endParaRPr>
        </a:p>
      </dgm:t>
    </dgm:pt>
    <dgm:pt modelId="{DDFA84C9-2BB9-A94A-90EE-4E47443A6D33}" type="pres">
      <dgm:prSet presAssocID="{AB8CCD51-EFE7-D142-AB4E-10D7B453AFE5}" presName="cycle" presStyleCnt="0">
        <dgm:presLayoutVars>
          <dgm:chMax val="1"/>
          <dgm:dir/>
          <dgm:animLvl val="ctr"/>
          <dgm:resizeHandles val="exact"/>
        </dgm:presLayoutVars>
      </dgm:prSet>
      <dgm:spPr/>
    </dgm:pt>
    <dgm:pt modelId="{2248F71D-4269-8D4B-B3B9-C4E8DA6F4B64}" type="pres">
      <dgm:prSet presAssocID="{602DF023-9A95-7A40-BEB8-B99EDA6E1376}" presName="centerShape" presStyleLbl="node0" presStyleIdx="0" presStyleCnt="1" custScaleX="116263"/>
      <dgm:spPr/>
    </dgm:pt>
    <dgm:pt modelId="{7AA8F37F-B7E1-D640-89EB-9541512ACA79}" type="pres">
      <dgm:prSet presAssocID="{0AD7BE42-1877-4D4E-98AD-ACA6B2F5730C}" presName="parTrans" presStyleLbl="bgSibTrans2D1" presStyleIdx="0" presStyleCnt="3" custScaleY="53874"/>
      <dgm:spPr/>
    </dgm:pt>
    <dgm:pt modelId="{7DC619AF-E1C8-DF4D-A4DD-4E6C8340E09E}" type="pres">
      <dgm:prSet presAssocID="{0D7D02D5-925F-1643-B635-46C28A043032}" presName="node" presStyleLbl="node1" presStyleIdx="0" presStyleCnt="3">
        <dgm:presLayoutVars>
          <dgm:bulletEnabled val="1"/>
        </dgm:presLayoutVars>
      </dgm:prSet>
      <dgm:spPr/>
    </dgm:pt>
    <dgm:pt modelId="{441F0EC4-2BC7-764B-BE9B-9C3E5A655D14}" type="pres">
      <dgm:prSet presAssocID="{881D2A76-E6B0-2B44-A49F-CC080AF7CC28}" presName="parTrans" presStyleLbl="bgSibTrans2D1" presStyleIdx="1" presStyleCnt="3" custScaleY="57067"/>
      <dgm:spPr/>
    </dgm:pt>
    <dgm:pt modelId="{8F5C9567-7406-7C42-8820-3B4483AD931B}" type="pres">
      <dgm:prSet presAssocID="{E53CFAB7-E559-734F-88C6-702C862EC5F2}" presName="node" presStyleLbl="node1" presStyleIdx="1" presStyleCnt="3">
        <dgm:presLayoutVars>
          <dgm:bulletEnabled val="1"/>
        </dgm:presLayoutVars>
      </dgm:prSet>
      <dgm:spPr/>
    </dgm:pt>
    <dgm:pt modelId="{445C10B1-5753-544A-913C-3C968841BEDE}" type="pres">
      <dgm:prSet presAssocID="{FBEB9C5D-DF03-6445-883A-00B157F2A72C}" presName="parTrans" presStyleLbl="bgSibTrans2D1" presStyleIdx="2" presStyleCnt="3" custScaleY="60493"/>
      <dgm:spPr/>
    </dgm:pt>
    <dgm:pt modelId="{88DB09E4-AA87-A143-8F7B-F3E05C0CAF98}" type="pres">
      <dgm:prSet presAssocID="{1491C5F8-6779-F74C-AF71-4526B297B1D4}" presName="node" presStyleLbl="node1" presStyleIdx="2" presStyleCnt="3">
        <dgm:presLayoutVars>
          <dgm:bulletEnabled val="1"/>
        </dgm:presLayoutVars>
      </dgm:prSet>
      <dgm:spPr/>
    </dgm:pt>
  </dgm:ptLst>
  <dgm:cxnLst>
    <dgm:cxn modelId="{10952218-9A44-3048-8CF3-1C1AC5620839}" type="presOf" srcId="{0AD7BE42-1877-4D4E-98AD-ACA6B2F5730C}" destId="{7AA8F37F-B7E1-D640-89EB-9541512ACA79}" srcOrd="0" destOrd="0" presId="urn:microsoft.com/office/officeart/2005/8/layout/radial4"/>
    <dgm:cxn modelId="{567BF621-0158-D144-A31A-E695B6E10A57}" type="presOf" srcId="{602DF023-9A95-7A40-BEB8-B99EDA6E1376}" destId="{2248F71D-4269-8D4B-B3B9-C4E8DA6F4B64}" srcOrd="0" destOrd="0" presId="urn:microsoft.com/office/officeart/2005/8/layout/radial4"/>
    <dgm:cxn modelId="{F8637026-7A83-E147-B332-001DCEAB5B67}" type="presOf" srcId="{FBEB9C5D-DF03-6445-883A-00B157F2A72C}" destId="{445C10B1-5753-544A-913C-3C968841BEDE}" srcOrd="0" destOrd="0" presId="urn:microsoft.com/office/officeart/2005/8/layout/radial4"/>
    <dgm:cxn modelId="{5EA01E3A-9826-324F-993A-45B13DEFEA46}" type="presOf" srcId="{E53CFAB7-E559-734F-88C6-702C862EC5F2}" destId="{8F5C9567-7406-7C42-8820-3B4483AD931B}" srcOrd="0" destOrd="0" presId="urn:microsoft.com/office/officeart/2005/8/layout/radial4"/>
    <dgm:cxn modelId="{41DFC73C-7B22-7E49-9729-E3694E9F746F}" type="presOf" srcId="{AB8CCD51-EFE7-D142-AB4E-10D7B453AFE5}" destId="{DDFA84C9-2BB9-A94A-90EE-4E47443A6D33}" srcOrd="0" destOrd="0" presId="urn:microsoft.com/office/officeart/2005/8/layout/radial4"/>
    <dgm:cxn modelId="{7152175A-4CA1-4C4E-9ED2-1592F4A5A4C3}" type="presOf" srcId="{1491C5F8-6779-F74C-AF71-4526B297B1D4}" destId="{88DB09E4-AA87-A143-8F7B-F3E05C0CAF98}" srcOrd="0" destOrd="0" presId="urn:microsoft.com/office/officeart/2005/8/layout/radial4"/>
    <dgm:cxn modelId="{625D8F7C-7684-3A46-B20C-DED57BF7FD23}" srcId="{602DF023-9A95-7A40-BEB8-B99EDA6E1376}" destId="{E53CFAB7-E559-734F-88C6-702C862EC5F2}" srcOrd="1" destOrd="0" parTransId="{881D2A76-E6B0-2B44-A49F-CC080AF7CC28}" sibTransId="{6E47E593-4361-104D-8DC6-26AE6871B7D5}"/>
    <dgm:cxn modelId="{4F2DF384-F945-9B46-A631-6E9442424437}" type="presOf" srcId="{0D7D02D5-925F-1643-B635-46C28A043032}" destId="{7DC619AF-E1C8-DF4D-A4DD-4E6C8340E09E}" srcOrd="0" destOrd="0" presId="urn:microsoft.com/office/officeart/2005/8/layout/radial4"/>
    <dgm:cxn modelId="{25F3268B-A31C-4644-8A21-820BD2354949}" type="presOf" srcId="{881D2A76-E6B0-2B44-A49F-CC080AF7CC28}" destId="{441F0EC4-2BC7-764B-BE9B-9C3E5A655D14}" srcOrd="0" destOrd="0" presId="urn:microsoft.com/office/officeart/2005/8/layout/radial4"/>
    <dgm:cxn modelId="{7249248E-6D27-2049-B9D5-28B9B151E83F}" srcId="{602DF023-9A95-7A40-BEB8-B99EDA6E1376}" destId="{1491C5F8-6779-F74C-AF71-4526B297B1D4}" srcOrd="2" destOrd="0" parTransId="{FBEB9C5D-DF03-6445-883A-00B157F2A72C}" sibTransId="{5360B49A-2955-AB43-8EDD-306A4E3C1190}"/>
    <dgm:cxn modelId="{A108F1D5-4BD9-2C4C-BFDA-67984BC89AF7}" srcId="{602DF023-9A95-7A40-BEB8-B99EDA6E1376}" destId="{0D7D02D5-925F-1643-B635-46C28A043032}" srcOrd="0" destOrd="0" parTransId="{0AD7BE42-1877-4D4E-98AD-ACA6B2F5730C}" sibTransId="{E98CBC41-350C-8B4F-AF87-28E4428E0CE9}"/>
    <dgm:cxn modelId="{56E6CEE6-B11E-7545-958F-70AEAC09A0AD}" srcId="{AB8CCD51-EFE7-D142-AB4E-10D7B453AFE5}" destId="{602DF023-9A95-7A40-BEB8-B99EDA6E1376}" srcOrd="0" destOrd="0" parTransId="{43E18B8E-91D4-D54A-86CA-D670D12BB326}" sibTransId="{965AA83D-E276-0944-A5B6-10EE379FC75F}"/>
    <dgm:cxn modelId="{536EF31D-8BE0-AF46-95C8-C07B63B81E19}" type="presParOf" srcId="{DDFA84C9-2BB9-A94A-90EE-4E47443A6D33}" destId="{2248F71D-4269-8D4B-B3B9-C4E8DA6F4B64}" srcOrd="0" destOrd="0" presId="urn:microsoft.com/office/officeart/2005/8/layout/radial4"/>
    <dgm:cxn modelId="{52409B1A-2EF8-9E41-B771-1D4974BDD1AD}" type="presParOf" srcId="{DDFA84C9-2BB9-A94A-90EE-4E47443A6D33}" destId="{7AA8F37F-B7E1-D640-89EB-9541512ACA79}" srcOrd="1" destOrd="0" presId="urn:microsoft.com/office/officeart/2005/8/layout/radial4"/>
    <dgm:cxn modelId="{B873D1D9-2DFC-EE4E-A46D-82DD4E76AC8A}" type="presParOf" srcId="{DDFA84C9-2BB9-A94A-90EE-4E47443A6D33}" destId="{7DC619AF-E1C8-DF4D-A4DD-4E6C8340E09E}" srcOrd="2" destOrd="0" presId="urn:microsoft.com/office/officeart/2005/8/layout/radial4"/>
    <dgm:cxn modelId="{77EE46F6-339B-6045-8921-EC2AC0930A93}" type="presParOf" srcId="{DDFA84C9-2BB9-A94A-90EE-4E47443A6D33}" destId="{441F0EC4-2BC7-764B-BE9B-9C3E5A655D14}" srcOrd="3" destOrd="0" presId="urn:microsoft.com/office/officeart/2005/8/layout/radial4"/>
    <dgm:cxn modelId="{35DC1968-E5FD-E345-8100-082CEA647CF0}" type="presParOf" srcId="{DDFA84C9-2BB9-A94A-90EE-4E47443A6D33}" destId="{8F5C9567-7406-7C42-8820-3B4483AD931B}" srcOrd="4" destOrd="0" presId="urn:microsoft.com/office/officeart/2005/8/layout/radial4"/>
    <dgm:cxn modelId="{10A83B55-D7FC-7C46-874E-F8D415078C5C}" type="presParOf" srcId="{DDFA84C9-2BB9-A94A-90EE-4E47443A6D33}" destId="{445C10B1-5753-544A-913C-3C968841BEDE}" srcOrd="5" destOrd="0" presId="urn:microsoft.com/office/officeart/2005/8/layout/radial4"/>
    <dgm:cxn modelId="{978A3507-DF82-D146-ABD4-42791B984F7F}" type="presParOf" srcId="{DDFA84C9-2BB9-A94A-90EE-4E47443A6D33}" destId="{88DB09E4-AA87-A143-8F7B-F3E05C0CAF98}" srcOrd="6" destOrd="0" presId="urn:microsoft.com/office/officeart/2005/8/layout/radial4"/>
  </dgm:cxnLst>
  <dgm:bg/>
  <dgm:whole>
    <a:ln w="9525"/>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14079-9348-4343-B18E-B114EEFE42C5}">
      <dsp:nvSpPr>
        <dsp:cNvPr id="0" name=""/>
        <dsp:cNvSpPr/>
      </dsp:nvSpPr>
      <dsp:spPr>
        <a:xfrm>
          <a:off x="1376867" y="0"/>
          <a:ext cx="5554076" cy="65600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2D415-CFC0-5B44-A6D4-CA825D873886}">
      <dsp:nvSpPr>
        <dsp:cNvPr id="0" name=""/>
        <dsp:cNvSpPr/>
      </dsp:nvSpPr>
      <dsp:spPr>
        <a:xfrm>
          <a:off x="3255" y="0"/>
          <a:ext cx="1373611" cy="656002"/>
        </a:xfrm>
        <a:prstGeom prst="roundRect">
          <a:avLst/>
        </a:prstGeom>
        <a:solidFill>
          <a:schemeClr val="accent2">
            <a:hueOff val="0"/>
            <a:satOff val="0"/>
            <a:lumOff val="0"/>
            <a:alphaOff val="0"/>
          </a:schemeClr>
        </a:solidFill>
        <a:ln w="12700" cap="flat" cmpd="sng" algn="ctr">
          <a:solidFill>
            <a:schemeClr val="accent2">
              <a:alpha val="5200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r-FR" sz="1300" b="1" kern="1200" dirty="0"/>
            <a:t>Constitutive </a:t>
          </a:r>
          <a:r>
            <a:rPr lang="fr-FR" sz="1300" b="1" kern="1200" dirty="0" err="1"/>
            <a:t>biological</a:t>
          </a:r>
          <a:r>
            <a:rPr lang="fr-FR" sz="1300" b="1" kern="1200" dirty="0"/>
            <a:t> capital</a:t>
          </a:r>
        </a:p>
      </dsp:txBody>
      <dsp:txXfrm>
        <a:off x="35278" y="32023"/>
        <a:ext cx="1309565" cy="591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F71D-4269-8D4B-B3B9-C4E8DA6F4B64}">
      <dsp:nvSpPr>
        <dsp:cNvPr id="0" name=""/>
        <dsp:cNvSpPr/>
      </dsp:nvSpPr>
      <dsp:spPr>
        <a:xfrm>
          <a:off x="1630091" y="1392235"/>
          <a:ext cx="1357536" cy="1167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err="1">
              <a:solidFill>
                <a:schemeClr val="bg1"/>
              </a:solidFill>
            </a:rPr>
            <a:t>Intermediate</a:t>
          </a:r>
          <a:r>
            <a:rPr lang="fr-FR" sz="1200" b="1" kern="1200" dirty="0">
              <a:solidFill>
                <a:schemeClr val="bg1"/>
              </a:solidFill>
            </a:rPr>
            <a:t> </a:t>
          </a:r>
          <a:r>
            <a:rPr lang="fr-FR" sz="1200" b="1" kern="1200" dirty="0" err="1">
              <a:solidFill>
                <a:schemeClr val="bg1"/>
              </a:solidFill>
            </a:rPr>
            <a:t>exposures</a:t>
          </a:r>
          <a:r>
            <a:rPr lang="fr-FR" sz="1200" b="1" kern="1200" dirty="0">
              <a:solidFill>
                <a:schemeClr val="bg1"/>
              </a:solidFill>
            </a:rPr>
            <a:t> (</a:t>
          </a:r>
          <a:r>
            <a:rPr lang="fr-FR" sz="1200" b="1" kern="1200" dirty="0" err="1">
              <a:solidFill>
                <a:schemeClr val="bg1"/>
              </a:solidFill>
            </a:rPr>
            <a:t>environment</a:t>
          </a:r>
          <a:r>
            <a:rPr lang="fr-FR" sz="1200" b="1" kern="1200" dirty="0">
              <a:solidFill>
                <a:schemeClr val="bg1"/>
              </a:solidFill>
            </a:rPr>
            <a:t> </a:t>
          </a:r>
          <a:r>
            <a:rPr lang="fr-FR" sz="1200" b="1" kern="1200" dirty="0" err="1">
              <a:solidFill>
                <a:schemeClr val="bg1"/>
              </a:solidFill>
            </a:rPr>
            <a:t>behaviour</a:t>
          </a:r>
          <a:r>
            <a:rPr lang="fr-FR" sz="1200" b="1" kern="1200" dirty="0">
              <a:solidFill>
                <a:schemeClr val="bg1"/>
              </a:solidFill>
            </a:rPr>
            <a:t> etc.)</a:t>
          </a:r>
        </a:p>
      </dsp:txBody>
      <dsp:txXfrm>
        <a:off x="1828898" y="1563232"/>
        <a:ext cx="959922" cy="825648"/>
      </dsp:txXfrm>
    </dsp:sp>
    <dsp:sp modelId="{7AA8F37F-B7E1-D640-89EB-9541512ACA79}">
      <dsp:nvSpPr>
        <dsp:cNvPr id="0" name=""/>
        <dsp:cNvSpPr/>
      </dsp:nvSpPr>
      <dsp:spPr>
        <a:xfrm rot="12900000">
          <a:off x="978208" y="1248832"/>
          <a:ext cx="840174" cy="17928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C619AF-E1C8-DF4D-A4DD-4E6C8340E09E}">
      <dsp:nvSpPr>
        <dsp:cNvPr id="0" name=""/>
        <dsp:cNvSpPr/>
      </dsp:nvSpPr>
      <dsp:spPr>
        <a:xfrm>
          <a:off x="499549" y="653816"/>
          <a:ext cx="1109260" cy="887408"/>
        </a:xfrm>
        <a:prstGeom prst="roundRect">
          <a:avLst>
            <a:gd name="adj" fmla="val 10000"/>
          </a:avLst>
        </a:prstGeom>
        <a:solidFill>
          <a:schemeClr val="accent2">
            <a:lumMod val="60000"/>
            <a:lumOff val="40000"/>
          </a:schemeClr>
        </a:solidFill>
        <a:ln w="3175" cap="flat" cmpd="sng" algn="ctr">
          <a:solidFill>
            <a:schemeClr val="accent2"/>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err="1">
              <a:solidFill>
                <a:schemeClr val="tx1"/>
              </a:solidFill>
            </a:rPr>
            <a:t>Economic</a:t>
          </a:r>
          <a:r>
            <a:rPr lang="fr-FR" sz="1900" kern="1200" dirty="0">
              <a:solidFill>
                <a:schemeClr val="tx1"/>
              </a:solidFill>
            </a:rPr>
            <a:t> capital</a:t>
          </a:r>
        </a:p>
      </dsp:txBody>
      <dsp:txXfrm>
        <a:off x="525540" y="679807"/>
        <a:ext cx="1057278" cy="835426"/>
      </dsp:txXfrm>
    </dsp:sp>
    <dsp:sp modelId="{441F0EC4-2BC7-764B-BE9B-9C3E5A655D14}">
      <dsp:nvSpPr>
        <dsp:cNvPr id="0" name=""/>
        <dsp:cNvSpPr/>
      </dsp:nvSpPr>
      <dsp:spPr>
        <a:xfrm rot="16200000">
          <a:off x="1860996" y="797286"/>
          <a:ext cx="895727" cy="18990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5C9567-7406-7C42-8820-3B4483AD931B}">
      <dsp:nvSpPr>
        <dsp:cNvPr id="0" name=""/>
        <dsp:cNvSpPr/>
      </dsp:nvSpPr>
      <dsp:spPr>
        <a:xfrm>
          <a:off x="1754229" y="671"/>
          <a:ext cx="1109260" cy="887408"/>
        </a:xfrm>
        <a:prstGeom prst="roundRect">
          <a:avLst>
            <a:gd name="adj" fmla="val 10000"/>
          </a:avLst>
        </a:prstGeom>
        <a:solidFill>
          <a:schemeClr val="accent3">
            <a:lumMod val="60000"/>
            <a:lumOff val="40000"/>
          </a:schemeClr>
        </a:solidFill>
        <a:ln w="3175" cap="flat" cmpd="sng" algn="ctr">
          <a:solidFill>
            <a:schemeClr val="accent3"/>
          </a:solidFill>
          <a:prstDash val="solid"/>
          <a:miter lim="800000"/>
        </a:ln>
        <a:effectLst>
          <a:glow rad="635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rPr>
            <a:t>Social capital</a:t>
          </a:r>
        </a:p>
      </dsp:txBody>
      <dsp:txXfrm>
        <a:off x="1780220" y="26662"/>
        <a:ext cx="1057278" cy="835426"/>
      </dsp:txXfrm>
    </dsp:sp>
    <dsp:sp modelId="{445C10B1-5753-544A-913C-3C968841BEDE}">
      <dsp:nvSpPr>
        <dsp:cNvPr id="0" name=""/>
        <dsp:cNvSpPr/>
      </dsp:nvSpPr>
      <dsp:spPr>
        <a:xfrm rot="19500000">
          <a:off x="2799337" y="1237819"/>
          <a:ext cx="840174" cy="20130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B09E4-AA87-A143-8F7B-F3E05C0CAF98}">
      <dsp:nvSpPr>
        <dsp:cNvPr id="0" name=""/>
        <dsp:cNvSpPr/>
      </dsp:nvSpPr>
      <dsp:spPr>
        <a:xfrm>
          <a:off x="3008909" y="653816"/>
          <a:ext cx="1109260" cy="887408"/>
        </a:xfrm>
        <a:prstGeom prst="roundRect">
          <a:avLst>
            <a:gd name="adj" fmla="val 10000"/>
          </a:avLst>
        </a:prstGeom>
        <a:solidFill>
          <a:schemeClr val="accent4">
            <a:lumMod val="60000"/>
            <a:lumOff val="40000"/>
          </a:schemeClr>
        </a:solidFill>
        <a:ln w="3175" cap="flat" cmpd="sng" algn="ctr">
          <a:solidFill>
            <a:schemeClr val="accent4"/>
          </a:solidFill>
          <a:prstDash val="solid"/>
          <a:miter lim="800000"/>
        </a:ln>
        <a:effectLst>
          <a:glow rad="101600">
            <a:schemeClr val="accent4">
              <a:alpha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rPr>
            <a:t>Cultural capital</a:t>
          </a:r>
        </a:p>
      </dsp:txBody>
      <dsp:txXfrm>
        <a:off x="3034900" y="679807"/>
        <a:ext cx="1057278" cy="83542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F6B35-BCFB-4430-A8FA-FB2225510619}" type="datetimeFigureOut">
              <a:rPr lang="it-IT" smtClean="0"/>
              <a:t>05/05/23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5CDD4-BB3E-49ED-BD6B-C8BD9EC1622F}" type="slidenum">
              <a:rPr lang="it-IT" smtClean="0"/>
              <a:t>‹N›</a:t>
            </a:fld>
            <a:endParaRPr lang="it-IT"/>
          </a:p>
        </p:txBody>
      </p:sp>
    </p:spTree>
    <p:extLst>
      <p:ext uri="{BB962C8B-B14F-4D97-AF65-F5344CB8AC3E}">
        <p14:creationId xmlns:p14="http://schemas.microsoft.com/office/powerpoint/2010/main" val="72883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noRot="1" noChangeAspect="1"/>
          </p:cNvSpPr>
          <p:nvPr>
            <p:ph type="sldImg"/>
          </p:nvPr>
        </p:nvSpPr>
        <p:spPr>
          <a:xfrm>
            <a:off x="533400" y="763588"/>
            <a:ext cx="6705600" cy="3771900"/>
          </a:xfrm>
          <a:prstGeom prst="rect">
            <a:avLst/>
          </a:prstGeom>
        </p:spPr>
      </p:sp>
      <p:sp>
        <p:nvSpPr>
          <p:cNvPr id="73" name="PlaceHolder 2"/>
          <p:cNvSpPr>
            <a:spLocks noGrp="1"/>
          </p:cNvSpPr>
          <p:nvPr>
            <p:ph type="body"/>
          </p:nvPr>
        </p:nvSpPr>
        <p:spPr>
          <a:xfrm>
            <a:off x="777960" y="4776840"/>
            <a:ext cx="6216480" cy="4525200"/>
          </a:xfrm>
          <a:prstGeom prst="rect">
            <a:avLst/>
          </a:prstGeom>
        </p:spPr>
        <p:txBody>
          <a:bodyPr lIns="0" tIns="0" rIns="0" bIns="0"/>
          <a:lstStyle/>
          <a:p>
            <a:r>
              <a:rPr lang="en-US" sz="900" b="1" strike="noStrike" spc="-1" dirty="0">
                <a:latin typeface="Arial"/>
              </a:rPr>
              <a:t>Educational inequalities between and within countries in total cancer mortality, and for type-specific cancers, in Europe, by sex, for the last period of observation.</a:t>
            </a:r>
            <a:r>
              <a:rPr lang="en-US" sz="900" b="0" strike="noStrike" spc="-1" dirty="0">
                <a:latin typeface="Arial"/>
              </a:rPr>
              <a:t> Footnote: in each panel, countries are ordered (from left-to-right) according to an increasing level of ASMR for lower-educated. The period of observation varies between 1998 and 2015, depending on the country. North; West/South; Baltic/Central/Eastern.</a:t>
            </a:r>
          </a:p>
          <a:p>
            <a:endParaRPr lang="en-US" sz="900" b="0" strike="noStrike" spc="-1" dirty="0">
              <a:latin typeface="Arial"/>
            </a:endParaRPr>
          </a:p>
          <a:p>
            <a:endParaRPr lang="en-US" sz="900" b="0" strike="noStrike" spc="-1" dirty="0">
              <a:latin typeface="Arial"/>
            </a:endParaRPr>
          </a:p>
          <a:p>
            <a:endParaRPr lang="en-US" sz="900" b="0" strike="noStrike" spc="-1" dirty="0">
              <a:latin typeface="Arial"/>
            </a:endParaRPr>
          </a:p>
        </p:txBody>
      </p:sp>
    </p:spTree>
    <p:extLst>
      <p:ext uri="{BB962C8B-B14F-4D97-AF65-F5344CB8AC3E}">
        <p14:creationId xmlns:p14="http://schemas.microsoft.com/office/powerpoint/2010/main" val="360164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Coparison</a:t>
            </a:r>
            <a:r>
              <a:rPr lang="en-GB" dirty="0"/>
              <a:t> of GAZEL and WHITEHALL studies</a:t>
            </a:r>
          </a:p>
        </p:txBody>
      </p:sp>
      <p:sp>
        <p:nvSpPr>
          <p:cNvPr id="4" name="Slide Number Placeholder 3"/>
          <p:cNvSpPr>
            <a:spLocks noGrp="1"/>
          </p:cNvSpPr>
          <p:nvPr>
            <p:ph type="sldNum" sz="quarter" idx="5"/>
          </p:nvPr>
        </p:nvSpPr>
        <p:spPr/>
        <p:txBody>
          <a:bodyPr/>
          <a:lstStyle/>
          <a:p>
            <a:fld id="{2F6B38CF-6E34-4289-8409-5F4346773E17}" type="slidenum">
              <a:rPr lang="en-GB" smtClean="0"/>
              <a:t>9</a:t>
            </a:fld>
            <a:endParaRPr lang="en-GB"/>
          </a:p>
        </p:txBody>
      </p:sp>
    </p:spTree>
    <p:extLst>
      <p:ext uri="{BB962C8B-B14F-4D97-AF65-F5344CB8AC3E}">
        <p14:creationId xmlns:p14="http://schemas.microsoft.com/office/powerpoint/2010/main" val="161488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Thanks for invitation to present today. This</a:t>
            </a:r>
            <a:r>
              <a:rPr lang="en-IE" baseline="0" dirty="0"/>
              <a:t> paper is the final product from a 8 year study of a randomised control trial of an early intervention program called Preparing for Life. </a:t>
            </a:r>
            <a:endParaRPr lang="en-IE" dirty="0"/>
          </a:p>
        </p:txBody>
      </p:sp>
      <p:sp>
        <p:nvSpPr>
          <p:cNvPr id="4" name="Slide Number Placeholder 3"/>
          <p:cNvSpPr>
            <a:spLocks noGrp="1"/>
          </p:cNvSpPr>
          <p:nvPr>
            <p:ph type="sldNum" sz="quarter" idx="10"/>
          </p:nvPr>
        </p:nvSpPr>
        <p:spPr/>
        <p:txBody>
          <a:bodyPr/>
          <a:lstStyle/>
          <a:p>
            <a:fld id="{6B3B65C2-9B46-4D56-AE6B-C0E462C36B6C}" type="slidenum">
              <a:rPr lang="en-IE" smtClean="0"/>
              <a:pPr/>
              <a:t>13</a:t>
            </a:fld>
            <a:endParaRPr lang="en-IE"/>
          </a:p>
        </p:txBody>
      </p:sp>
    </p:spTree>
    <p:extLst>
      <p:ext uri="{BB962C8B-B14F-4D97-AF65-F5344CB8AC3E}">
        <p14:creationId xmlns:p14="http://schemas.microsoft.com/office/powerpoint/2010/main" val="38679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itchFamily="18" charset="0"/>
              </a:defRPr>
            </a:lvl1pPr>
            <a:lvl2pPr marL="742950" indent="-285750">
              <a:defRPr sz="1200">
                <a:solidFill>
                  <a:schemeClr val="tx1"/>
                </a:solidFill>
                <a:latin typeface="Times" pitchFamily="18" charset="0"/>
              </a:defRPr>
            </a:lvl2pPr>
            <a:lvl3pPr marL="1143000" indent="-228600">
              <a:defRPr sz="1200">
                <a:solidFill>
                  <a:schemeClr val="tx1"/>
                </a:solidFill>
                <a:latin typeface="Times" pitchFamily="18" charset="0"/>
              </a:defRPr>
            </a:lvl3pPr>
            <a:lvl4pPr marL="1600200" indent="-228600">
              <a:defRPr sz="1200">
                <a:solidFill>
                  <a:schemeClr val="tx1"/>
                </a:solidFill>
                <a:latin typeface="Times" pitchFamily="18" charset="0"/>
              </a:defRPr>
            </a:lvl4pPr>
            <a:lvl5pPr marL="2057400" indent="-228600">
              <a:defRPr sz="1200">
                <a:solidFill>
                  <a:schemeClr val="tx1"/>
                </a:solidFill>
                <a:latin typeface="Times" pitchFamily="18" charset="0"/>
              </a:defRPr>
            </a:lvl5pPr>
            <a:lvl6pPr marL="2514600" indent="-228600" algn="ctr" eaLnBrk="0" fontAlgn="base" hangingPunct="0">
              <a:spcBef>
                <a:spcPct val="0"/>
              </a:spcBef>
              <a:spcAft>
                <a:spcPct val="0"/>
              </a:spcAft>
              <a:defRPr sz="1200">
                <a:solidFill>
                  <a:schemeClr val="tx1"/>
                </a:solidFill>
                <a:latin typeface="Times" pitchFamily="18" charset="0"/>
              </a:defRPr>
            </a:lvl6pPr>
            <a:lvl7pPr marL="2971800" indent="-228600" algn="ctr" eaLnBrk="0" fontAlgn="base" hangingPunct="0">
              <a:spcBef>
                <a:spcPct val="0"/>
              </a:spcBef>
              <a:spcAft>
                <a:spcPct val="0"/>
              </a:spcAft>
              <a:defRPr sz="1200">
                <a:solidFill>
                  <a:schemeClr val="tx1"/>
                </a:solidFill>
                <a:latin typeface="Times" pitchFamily="18" charset="0"/>
              </a:defRPr>
            </a:lvl7pPr>
            <a:lvl8pPr marL="3429000" indent="-228600" algn="ctr" eaLnBrk="0" fontAlgn="base" hangingPunct="0">
              <a:spcBef>
                <a:spcPct val="0"/>
              </a:spcBef>
              <a:spcAft>
                <a:spcPct val="0"/>
              </a:spcAft>
              <a:defRPr sz="1200">
                <a:solidFill>
                  <a:schemeClr val="tx1"/>
                </a:solidFill>
                <a:latin typeface="Times" pitchFamily="18" charset="0"/>
              </a:defRPr>
            </a:lvl8pPr>
            <a:lvl9pPr marL="3886200" indent="-228600" algn="ctr" eaLnBrk="0" fontAlgn="base" hangingPunct="0">
              <a:spcBef>
                <a:spcPct val="0"/>
              </a:spcBef>
              <a:spcAft>
                <a:spcPct val="0"/>
              </a:spcAft>
              <a:defRPr sz="1200">
                <a:solidFill>
                  <a:schemeClr val="tx1"/>
                </a:solidFill>
                <a:latin typeface="Times" pitchFamily="18" charset="0"/>
              </a:defRPr>
            </a:lvl9pPr>
          </a:lstStyle>
          <a:p>
            <a:fld id="{9AA33BDC-6F8A-4C38-BE98-F955F99589FE}" type="slidenum">
              <a:rPr lang="en-US" smtClean="0"/>
              <a:pPr/>
              <a:t>14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2172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B3B65C2-9B46-4D56-AE6B-C0E462C36B6C}" type="slidenum">
              <a:rPr lang="en-IE" smtClean="0"/>
              <a:pPr/>
              <a:t>15</a:t>
            </a:fld>
            <a:endParaRPr lang="en-IE"/>
          </a:p>
        </p:txBody>
      </p:sp>
    </p:spTree>
    <p:extLst>
      <p:ext uri="{BB962C8B-B14F-4D97-AF65-F5344CB8AC3E}">
        <p14:creationId xmlns:p14="http://schemas.microsoft.com/office/powerpoint/2010/main" val="304886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2d19b7b00c_0_1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g22d19b7b00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4982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2d19b7b00c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g22d19b7b00c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2747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8B5CDD4-BB3E-49ED-BD6B-C8BD9EC1622F}" type="slidenum">
              <a:rPr lang="it-IT" smtClean="0"/>
              <a:t>18</a:t>
            </a:fld>
            <a:endParaRPr lang="it-IT"/>
          </a:p>
        </p:txBody>
      </p:sp>
    </p:spTree>
    <p:extLst>
      <p:ext uri="{BB962C8B-B14F-4D97-AF65-F5344CB8AC3E}">
        <p14:creationId xmlns:p14="http://schemas.microsoft.com/office/powerpoint/2010/main" val="225359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5AB10-3E9A-C242-BCF7-2D76AF9FD2A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3D68BFC-E320-BF4A-8EC6-51B5C641C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3C14A3-175C-7F43-A8E3-983A6344B2BE}"/>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5" name="Segnaposto piè di pagina 4">
            <a:extLst>
              <a:ext uri="{FF2B5EF4-FFF2-40B4-BE49-F238E27FC236}">
                <a16:creationId xmlns:a16="http://schemas.microsoft.com/office/drawing/2014/main" id="{9C109992-8567-5947-80C0-8A7D066B9C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F97FCB-F0C1-C742-92F5-04F3BE79AA77}"/>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309637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7C071-67BC-C74A-AFE5-62743463340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260C703-E9EA-0C4F-BE08-DCB9E8E4F80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5438B38-3CF1-F943-A5CA-2DB161691B8C}"/>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5" name="Segnaposto piè di pagina 4">
            <a:extLst>
              <a:ext uri="{FF2B5EF4-FFF2-40B4-BE49-F238E27FC236}">
                <a16:creationId xmlns:a16="http://schemas.microsoft.com/office/drawing/2014/main" id="{D2BE116A-041A-6843-9A88-3807439F30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82ACA3-4BCD-A34D-A139-67A10FB4539E}"/>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5454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6639739-BEAE-324F-8B46-DA836D511BA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64BE17F-2525-274E-84ED-C4C9F26BEC5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ECA88F-1C26-AD43-BFE0-A24922194624}"/>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5" name="Segnaposto piè di pagina 4">
            <a:extLst>
              <a:ext uri="{FF2B5EF4-FFF2-40B4-BE49-F238E27FC236}">
                <a16:creationId xmlns:a16="http://schemas.microsoft.com/office/drawing/2014/main" id="{C08DA2E9-2921-EA46-B1BF-88EBA6BBC6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045BEA-D8AB-8E4F-B3D1-D04F3B0844ED}"/>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391578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a" type="tx">
  <p:cSld name="1_Vuota">
    <p:bg>
      <p:bgPr>
        <a:solidFill>
          <a:srgbClr val="FFFFFF"/>
        </a:solidFill>
        <a:effectLst/>
      </p:bgPr>
    </p:bg>
    <p:spTree>
      <p:nvGrpSpPr>
        <p:cNvPr id="1" name="Shape 11"/>
        <p:cNvGrpSpPr/>
        <p:nvPr/>
      </p:nvGrpSpPr>
      <p:grpSpPr>
        <a:xfrm>
          <a:off x="0" y="0"/>
          <a:ext cx="0" cy="0"/>
          <a:chOff x="0" y="0"/>
          <a:chExt cx="0" cy="0"/>
        </a:xfrm>
      </p:grpSpPr>
      <p:pic>
        <p:nvPicPr>
          <p:cNvPr id="12" name="Google Shape;12;p13" descr="PwZiFaLOVRzLHd5ELpvsoMQRo5vm6GE5jaQbW4JhApjAmtm7bdeMxemyudsmNAXEeDSqw5qhdsQSDNV-zlM9-chVZWlLmouPR1pmJP75MvVEcO95EVY1w1xeobyPLWlePfJiVp-goZHqYUtuxWT5NQ=s2048.png"/>
          <p:cNvPicPr preferRelativeResize="0"/>
          <p:nvPr/>
        </p:nvPicPr>
        <p:blipFill rotWithShape="1">
          <a:blip r:embed="rId2">
            <a:alphaModFix/>
          </a:blip>
          <a:srcRect/>
          <a:stretch/>
        </p:blipFill>
        <p:spPr>
          <a:xfrm>
            <a:off x="11547099" y="172465"/>
            <a:ext cx="400051" cy="381001"/>
          </a:xfrm>
          <a:prstGeom prst="rect">
            <a:avLst/>
          </a:prstGeom>
          <a:noFill/>
          <a:ln>
            <a:noFill/>
          </a:ln>
        </p:spPr>
      </p:pic>
      <p:sp>
        <p:nvSpPr>
          <p:cNvPr id="13" name="Google Shape;13;p13"/>
          <p:cNvSpPr txBox="1">
            <a:spLocks noGrp="1"/>
          </p:cNvSpPr>
          <p:nvPr>
            <p:ph type="sldNum" idx="12"/>
          </p:nvPr>
        </p:nvSpPr>
        <p:spPr>
          <a:xfrm>
            <a:off x="11811001" y="6196016"/>
            <a:ext cx="165849" cy="551369"/>
          </a:xfrm>
          <a:prstGeom prst="rect">
            <a:avLst/>
          </a:prstGeom>
          <a:noFill/>
          <a:ln>
            <a:noFill/>
          </a:ln>
        </p:spPr>
        <p:txBody>
          <a:bodyPr spcFirstLastPara="1" wrap="square" lIns="50800" tIns="50800" rIns="50800" bIns="50800" anchor="b" anchorCtr="0">
            <a:spAutoFit/>
          </a:bodyPr>
          <a:lstStyle>
            <a:lvl1pPr marL="0" marR="0" lvl="0"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1pPr>
            <a:lvl2pPr marL="0" marR="0" lvl="1"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2pPr>
            <a:lvl3pPr marL="0" marR="0" lvl="2"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3pPr>
            <a:lvl4pPr marL="0" marR="0" lvl="3"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4pPr>
            <a:lvl5pPr marL="0" marR="0" lvl="4"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5pPr>
            <a:lvl6pPr marL="0" marR="0" lvl="5"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6pPr>
            <a:lvl7pPr marL="0" marR="0" lvl="6"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7pPr>
            <a:lvl8pPr marL="0" marR="0" lvl="7"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8pPr>
            <a:lvl9pPr marL="0" marR="0" lvl="8" indent="0" algn="l">
              <a:lnSpc>
                <a:spcPct val="144444"/>
              </a:lnSpc>
              <a:spcBef>
                <a:spcPts val="0"/>
              </a:spcBef>
              <a:spcAft>
                <a:spcPts val="0"/>
              </a:spcAft>
              <a:buClr>
                <a:srgbClr val="000000"/>
              </a:buClr>
              <a:buSzPts val="1800"/>
              <a:buFont typeface="Proxima Nova"/>
              <a:buNone/>
              <a:defRPr sz="675" b="0" i="0" u="none" strike="noStrike" cap="none">
                <a:solidFill>
                  <a:srgbClr val="000000"/>
                </a:solidFill>
                <a:latin typeface="Proxima Nova"/>
                <a:ea typeface="Proxima Nova"/>
                <a:cs typeface="Proxima Nova"/>
                <a:sym typeface="Proxima Nova"/>
              </a:defRPr>
            </a:lvl9pPr>
          </a:lstStyle>
          <a:p>
            <a:fld id="{00000000-1234-1234-1234-123412341234}" type="slidenum">
              <a:rPr lang="en-US" smtClean="0"/>
              <a:pPr/>
              <a:t>‹N›</a:t>
            </a:fld>
            <a:endParaRPr lang="en-US" sz="1013">
              <a:latin typeface="Helvetica Neue"/>
              <a:ea typeface="Helvetica Neue"/>
              <a:cs typeface="Helvetica Neue"/>
              <a:sym typeface="Helvetica Neue"/>
            </a:endParaRPr>
          </a:p>
        </p:txBody>
      </p:sp>
    </p:spTree>
    <p:extLst>
      <p:ext uri="{BB962C8B-B14F-4D97-AF65-F5344CB8AC3E}">
        <p14:creationId xmlns:p14="http://schemas.microsoft.com/office/powerpoint/2010/main" val="388757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51123A-D982-504D-9C7E-FCDD9117BC16}" type="datetimeFigureOut">
              <a:rPr lang="en-US" smtClean="0"/>
              <a:pPr/>
              <a:t>5/5/23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95641-F07B-284E-A3A9-2F0739BF72A6}" type="slidenum">
              <a:rPr lang="en-US" smtClean="0"/>
              <a:pPr/>
              <a:t>‹N›</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314916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C4FBD-2132-B44B-A102-CBE7A55D303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932F39-0FFB-7F48-95E3-10DDACCC00C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A2BA2A-7244-9940-AED5-86C75FD335B3}"/>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5" name="Segnaposto piè di pagina 4">
            <a:extLst>
              <a:ext uri="{FF2B5EF4-FFF2-40B4-BE49-F238E27FC236}">
                <a16:creationId xmlns:a16="http://schemas.microsoft.com/office/drawing/2014/main" id="{1C84AA3E-2647-8E42-BD84-F81DF13369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8CB191-5FB7-B745-B3AD-ED2164D84902}"/>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159613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639056-2E28-8349-B4DB-F7059696810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D0BC429-1056-7A4D-8DD4-C1ACEA939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46F754F-D6A1-B643-805B-122CFA47E12F}"/>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5" name="Segnaposto piè di pagina 4">
            <a:extLst>
              <a:ext uri="{FF2B5EF4-FFF2-40B4-BE49-F238E27FC236}">
                <a16:creationId xmlns:a16="http://schemas.microsoft.com/office/drawing/2014/main" id="{3A0217A2-B183-1241-96B2-A67C042C88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7AC25D-ABBD-0E4B-AEB1-A2ABDDCB2246}"/>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48949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54E34-7D65-1E4B-A617-9C0DE1E65A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5FD390-EDFC-5A41-9886-280FA30D6F6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879E74B-58A3-B242-B271-6A33EBAB0C8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E4BEB55-2BB2-F14B-B821-921739FD2C0B}"/>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6" name="Segnaposto piè di pagina 5">
            <a:extLst>
              <a:ext uri="{FF2B5EF4-FFF2-40B4-BE49-F238E27FC236}">
                <a16:creationId xmlns:a16="http://schemas.microsoft.com/office/drawing/2014/main" id="{E333144A-D631-5E41-BB28-2AAAE29751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A04878-0DC9-C34B-ABF4-95A4E4C17D6F}"/>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348968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5DF0E-8805-B04B-B887-A46B2B79181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64D5B94-FAEE-E94D-B993-61ADFD00C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6A67852-F5A8-9744-B801-1C7C10B2C51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BFE8D05-7453-8C4A-A654-0A0AE478F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92DFB1A-3C37-F24A-A33C-0FC776F98EA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867F69A-A3F5-3343-8CCE-B3C6176D8942}"/>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8" name="Segnaposto piè di pagina 7">
            <a:extLst>
              <a:ext uri="{FF2B5EF4-FFF2-40B4-BE49-F238E27FC236}">
                <a16:creationId xmlns:a16="http://schemas.microsoft.com/office/drawing/2014/main" id="{C2E70F72-FA81-074D-A9CC-DF6F2897FBF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D71A560-0D71-4B4C-8990-408C14E3EF00}"/>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66527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5FA99-B38A-8244-A83B-E9BB1A99FF6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A8D4A0-2FDE-114E-9D86-37170B38F978}"/>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4" name="Segnaposto piè di pagina 3">
            <a:extLst>
              <a:ext uri="{FF2B5EF4-FFF2-40B4-BE49-F238E27FC236}">
                <a16:creationId xmlns:a16="http://schemas.microsoft.com/office/drawing/2014/main" id="{ED9D248E-BBD5-7E49-A8C3-675A065C50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8C968A5-404F-A948-A955-64A99813C050}"/>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35232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B45A874-D7BD-9F44-88E8-4ACE1B737232}"/>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3" name="Segnaposto piè di pagina 2">
            <a:extLst>
              <a:ext uri="{FF2B5EF4-FFF2-40B4-BE49-F238E27FC236}">
                <a16:creationId xmlns:a16="http://schemas.microsoft.com/office/drawing/2014/main" id="{F2D33D72-7C1A-1D45-A3E8-FFE0C2D275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69DC3D1-E101-2B4C-A2DC-A26ECFB7F6D6}"/>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10234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3A099-9C97-1745-9C49-1F0B58850E4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71A821-433C-B346-8F72-875232CDB5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EE72647-F609-184C-B276-8E5DD5B11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17718B-82E6-4345-B332-0EF85A6E40E8}"/>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6" name="Segnaposto piè di pagina 5">
            <a:extLst>
              <a:ext uri="{FF2B5EF4-FFF2-40B4-BE49-F238E27FC236}">
                <a16:creationId xmlns:a16="http://schemas.microsoft.com/office/drawing/2014/main" id="{3528F723-BBFF-2A49-A0CF-A66F26E506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5F2ADA-8914-8744-B9BF-36DADE7CC2A4}"/>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61319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7AC64-6C0C-9449-A257-D3252BD5E3F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D69E9A6-81B1-8E4F-8ECD-C7FB01101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64E8FE9-AA63-0544-A070-879255937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0ECAB6-13A0-864A-825C-9494DDC62957}"/>
              </a:ext>
            </a:extLst>
          </p:cNvPr>
          <p:cNvSpPr>
            <a:spLocks noGrp="1"/>
          </p:cNvSpPr>
          <p:nvPr>
            <p:ph type="dt" sz="half" idx="10"/>
          </p:nvPr>
        </p:nvSpPr>
        <p:spPr/>
        <p:txBody>
          <a:bodyPr/>
          <a:lstStyle/>
          <a:p>
            <a:fld id="{1D40EB1E-4C1E-2841-A06B-A99CB7D73F92}" type="datetimeFigureOut">
              <a:rPr lang="it-IT" smtClean="0"/>
              <a:t>05/05/23</a:t>
            </a:fld>
            <a:endParaRPr lang="it-IT"/>
          </a:p>
        </p:txBody>
      </p:sp>
      <p:sp>
        <p:nvSpPr>
          <p:cNvPr id="6" name="Segnaposto piè di pagina 5">
            <a:extLst>
              <a:ext uri="{FF2B5EF4-FFF2-40B4-BE49-F238E27FC236}">
                <a16:creationId xmlns:a16="http://schemas.microsoft.com/office/drawing/2014/main" id="{D23FD637-59F7-A54E-94E1-2EDC2C5C6B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8ABD48-E5F0-2443-B853-09E64AE9A421}"/>
              </a:ext>
            </a:extLst>
          </p:cNvPr>
          <p:cNvSpPr>
            <a:spLocks noGrp="1"/>
          </p:cNvSpPr>
          <p:nvPr>
            <p:ph type="sldNum" sz="quarter" idx="12"/>
          </p:nvPr>
        </p:nvSpPr>
        <p:spPr/>
        <p:txBody>
          <a:bodyPr/>
          <a:lstStyle/>
          <a:p>
            <a:fld id="{A628A9BC-EDA1-AD4B-9973-93369092C83D}" type="slidenum">
              <a:rPr lang="it-IT" smtClean="0"/>
              <a:t>‹N›</a:t>
            </a:fld>
            <a:endParaRPr lang="it-IT"/>
          </a:p>
        </p:txBody>
      </p:sp>
    </p:spTree>
    <p:extLst>
      <p:ext uri="{BB962C8B-B14F-4D97-AF65-F5344CB8AC3E}">
        <p14:creationId xmlns:p14="http://schemas.microsoft.com/office/powerpoint/2010/main" val="311698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225F9DC-B08C-F145-B4A0-6A2627EF8F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5679050-1D30-0640-A8C7-EA8FDF6FB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C0E56D-627D-434E-A922-D01BD8F18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0EB1E-4C1E-2841-A06B-A99CB7D73F92}" type="datetimeFigureOut">
              <a:rPr lang="it-IT" smtClean="0"/>
              <a:t>05/05/23</a:t>
            </a:fld>
            <a:endParaRPr lang="it-IT"/>
          </a:p>
        </p:txBody>
      </p:sp>
      <p:sp>
        <p:nvSpPr>
          <p:cNvPr id="5" name="Segnaposto piè di pagina 4">
            <a:extLst>
              <a:ext uri="{FF2B5EF4-FFF2-40B4-BE49-F238E27FC236}">
                <a16:creationId xmlns:a16="http://schemas.microsoft.com/office/drawing/2014/main" id="{D34FC81F-19D5-5242-8217-D4DC38C88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495649A-491D-3F4E-A5C3-0EB49CE57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8A9BC-EDA1-AD4B-9973-93369092C83D}" type="slidenum">
              <a:rPr lang="it-IT" smtClean="0"/>
              <a:t>‹N›</a:t>
            </a:fld>
            <a:endParaRPr lang="it-IT"/>
          </a:p>
        </p:txBody>
      </p:sp>
    </p:spTree>
    <p:extLst>
      <p:ext uri="{BB962C8B-B14F-4D97-AF65-F5344CB8AC3E}">
        <p14:creationId xmlns:p14="http://schemas.microsoft.com/office/powerpoint/2010/main" val="117960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aging-us.com/issue/v14i1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deas.repec.org/s/oec/elsaab.html" TargetMode="External"/><Relationship Id="rId2" Type="http://schemas.openxmlformats.org/officeDocument/2006/relationships/hyperlink" Target="https://ideas.repec.org/p/oec/elsaab/111-en.html"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cbi.nlm.nih.gov/core/lw/2.0/html/tileshop_pmc/tileshop_pmc_inline.html?title=Click%20on%20image%20to%20zoom&amp;p=PMC3&amp;id=6079015_gr2.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ncbi.nlm.nih.gov/core/lw/2.0/html/tileshop_pmc/tileshop_pmc_inline.html?title=Click%20on%20image%20to%20zoom&amp;p=PMC3&amp;id=6079015_gr3.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pubmed.ncbi.nlm.nih.gov/35635963/"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A39E82-BF07-680A-591C-2E545BBF6A04}"/>
              </a:ext>
            </a:extLst>
          </p:cNvPr>
          <p:cNvSpPr>
            <a:spLocks noGrp="1"/>
          </p:cNvSpPr>
          <p:nvPr>
            <p:ph type="title"/>
          </p:nvPr>
        </p:nvSpPr>
        <p:spPr/>
        <p:txBody>
          <a:bodyPr>
            <a:normAutofit fontScale="90000"/>
          </a:bodyPr>
          <a:lstStyle/>
          <a:p>
            <a:pPr algn="ct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r>
              <a:rPr lang="it-IT" b="1" i="0" dirty="0">
                <a:solidFill>
                  <a:srgbClr val="000000"/>
                </a:solidFill>
                <a:effectLst/>
                <a:latin typeface="Times New Roman" panose="02020603050405020304" pitchFamily="18" charset="0"/>
              </a:rPr>
              <a:t>Nuove conoscenze sull'impatto sulla salute delle diseguaglianze sociali</a:t>
            </a: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r>
              <a:rPr lang="it-IT" b="1" i="0" dirty="0">
                <a:solidFill>
                  <a:srgbClr val="000000"/>
                </a:solidFill>
                <a:effectLst/>
                <a:latin typeface="Times New Roman" panose="02020603050405020304" pitchFamily="18" charset="0"/>
              </a:rPr>
              <a:t>Il capitale biologico</a:t>
            </a:r>
            <a:br>
              <a:rPr lang="it-IT" b="1" i="0" dirty="0">
                <a:solidFill>
                  <a:srgbClr val="000000"/>
                </a:solidFill>
                <a:effectLst/>
                <a:latin typeface="Times New Roman" panose="02020603050405020304" pitchFamily="18" charset="0"/>
              </a:rPr>
            </a:br>
            <a:br>
              <a:rPr lang="it-IT" b="1" i="0" dirty="0">
                <a:solidFill>
                  <a:srgbClr val="000000"/>
                </a:solidFill>
                <a:effectLst/>
                <a:latin typeface="Times New Roman" panose="02020603050405020304" pitchFamily="18" charset="0"/>
              </a:rPr>
            </a:br>
            <a:r>
              <a:rPr lang="it-IT" sz="2700" i="0" dirty="0">
                <a:solidFill>
                  <a:srgbClr val="000000"/>
                </a:solidFill>
                <a:effectLst/>
                <a:latin typeface="Times New Roman" panose="02020603050405020304" pitchFamily="18" charset="0"/>
              </a:rPr>
              <a:t>Paolo </a:t>
            </a:r>
            <a:r>
              <a:rPr lang="it-IT" sz="2700" i="0" dirty="0" err="1">
                <a:solidFill>
                  <a:srgbClr val="000000"/>
                </a:solidFill>
                <a:effectLst/>
                <a:latin typeface="Times New Roman" panose="02020603050405020304" pitchFamily="18" charset="0"/>
              </a:rPr>
              <a:t>Vineis</a:t>
            </a:r>
            <a:br>
              <a:rPr lang="it-IT" sz="2700" i="0" dirty="0">
                <a:solidFill>
                  <a:srgbClr val="000000"/>
                </a:solidFill>
                <a:effectLst/>
                <a:latin typeface="Times New Roman" panose="02020603050405020304" pitchFamily="18" charset="0"/>
              </a:rPr>
            </a:br>
            <a:br>
              <a:rPr lang="it-IT" sz="2700" i="0" dirty="0">
                <a:solidFill>
                  <a:srgbClr val="000000"/>
                </a:solidFill>
                <a:effectLst/>
                <a:latin typeface="Times New Roman" panose="02020603050405020304" pitchFamily="18" charset="0"/>
              </a:rPr>
            </a:br>
            <a:r>
              <a:rPr lang="it-IT" sz="2700" i="0" dirty="0">
                <a:solidFill>
                  <a:srgbClr val="000000"/>
                </a:solidFill>
                <a:effectLst/>
                <a:latin typeface="Times New Roman" panose="02020603050405020304" pitchFamily="18" charset="0"/>
              </a:rPr>
              <a:t>Modena 5 Maggio 2023</a:t>
            </a:r>
            <a:endParaRPr lang="it-GB" sz="2700" dirty="0"/>
          </a:p>
        </p:txBody>
      </p:sp>
    </p:spTree>
    <p:extLst>
      <p:ext uri="{BB962C8B-B14F-4D97-AF65-F5344CB8AC3E}">
        <p14:creationId xmlns:p14="http://schemas.microsoft.com/office/powerpoint/2010/main" val="366335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987510-C371-0D02-41BF-249557B7D447}"/>
              </a:ext>
            </a:extLst>
          </p:cNvPr>
          <p:cNvSpPr>
            <a:spLocks noGrp="1"/>
          </p:cNvSpPr>
          <p:nvPr>
            <p:ph type="title"/>
          </p:nvPr>
        </p:nvSpPr>
        <p:spPr/>
        <p:txBody>
          <a:bodyPr>
            <a:normAutofit fontScale="90000"/>
          </a:bodyPr>
          <a:lstStyle/>
          <a:p>
            <a:br>
              <a:rPr lang="it-GB" dirty="0"/>
            </a:br>
            <a:br>
              <a:rPr lang="it-GB" dirty="0"/>
            </a:br>
            <a:br>
              <a:rPr lang="it-GB" dirty="0"/>
            </a:br>
            <a:br>
              <a:rPr lang="it-GB" dirty="0"/>
            </a:br>
            <a:br>
              <a:rPr lang="it-GB" dirty="0"/>
            </a:br>
            <a:br>
              <a:rPr lang="it-GB" dirty="0"/>
            </a:br>
            <a:br>
              <a:rPr lang="it-GB" dirty="0"/>
            </a:br>
            <a:br>
              <a:rPr lang="it-GB" dirty="0"/>
            </a:br>
            <a:r>
              <a:rPr lang="it-GB" dirty="0"/>
              <a:t>Categorie che richiedono particolare attenzione</a:t>
            </a:r>
          </a:p>
        </p:txBody>
      </p:sp>
    </p:spTree>
    <p:extLst>
      <p:ext uri="{BB962C8B-B14F-4D97-AF65-F5344CB8AC3E}">
        <p14:creationId xmlns:p14="http://schemas.microsoft.com/office/powerpoint/2010/main" val="266621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8DAAFD8-B1ED-BB67-312C-20E8030B0978}"/>
              </a:ext>
            </a:extLst>
          </p:cNvPr>
          <p:cNvSpPr txBox="1"/>
          <p:nvPr/>
        </p:nvSpPr>
        <p:spPr>
          <a:xfrm>
            <a:off x="2236519" y="990848"/>
            <a:ext cx="7347858" cy="5355312"/>
          </a:xfrm>
          <a:prstGeom prst="rect">
            <a:avLst/>
          </a:prstGeom>
          <a:noFill/>
        </p:spPr>
        <p:txBody>
          <a:bodyPr wrap="square">
            <a:spAutoFit/>
          </a:bodyPr>
          <a:lstStyle/>
          <a:p>
            <a:pPr algn="just"/>
            <a:endParaRPr lang="it-IT" b="1" dirty="0">
              <a:solidFill>
                <a:srgbClr val="2E4057"/>
              </a:solidFill>
              <a:latin typeface="Helvetica" pitchFamily="2" charset="0"/>
            </a:endParaRPr>
          </a:p>
          <a:p>
            <a:pPr algn="just"/>
            <a:r>
              <a:rPr lang="it-IT" b="1" dirty="0" err="1">
                <a:solidFill>
                  <a:srgbClr val="2E4057"/>
                </a:solidFill>
                <a:latin typeface="Helvetica" pitchFamily="2" charset="0"/>
              </a:rPr>
              <a:t>Employed</a:t>
            </a:r>
            <a:r>
              <a:rPr lang="it-IT" b="1" dirty="0">
                <a:solidFill>
                  <a:srgbClr val="2E4057"/>
                </a:solidFill>
                <a:latin typeface="Helvetica" pitchFamily="2" charset="0"/>
              </a:rPr>
              <a:t> and </a:t>
            </a:r>
            <a:r>
              <a:rPr lang="it-IT" b="1" dirty="0" err="1">
                <a:solidFill>
                  <a:srgbClr val="2E4057"/>
                </a:solidFill>
                <a:latin typeface="Helvetica" pitchFamily="2" charset="0"/>
              </a:rPr>
              <a:t>unemployed</a:t>
            </a:r>
            <a:r>
              <a:rPr lang="it-IT" b="1" dirty="0">
                <a:solidFill>
                  <a:srgbClr val="2E4057"/>
                </a:solidFill>
                <a:latin typeface="Helvetica" pitchFamily="2" charset="0"/>
              </a:rPr>
              <a:t> men and women (</a:t>
            </a:r>
            <a:r>
              <a:rPr lang="it-IT" b="1" i="1" dirty="0" err="1">
                <a:solidFill>
                  <a:srgbClr val="2E4057"/>
                </a:solidFill>
                <a:latin typeface="Helvetica" pitchFamily="2" charset="0"/>
              </a:rPr>
              <a:t>n</a:t>
            </a:r>
            <a:r>
              <a:rPr lang="it-IT" b="1" dirty="0">
                <a:solidFill>
                  <a:srgbClr val="2E4057"/>
                </a:solidFill>
                <a:latin typeface="Helvetica" pitchFamily="2" charset="0"/>
              </a:rPr>
              <a:t> = 631) from the UK </a:t>
            </a:r>
            <a:r>
              <a:rPr lang="it-IT" b="1" dirty="0" err="1">
                <a:solidFill>
                  <a:srgbClr val="2E4057"/>
                </a:solidFill>
                <a:latin typeface="Helvetica" pitchFamily="2" charset="0"/>
              </a:rPr>
              <a:t>Understanding</a:t>
            </a:r>
            <a:r>
              <a:rPr lang="it-IT" b="1" dirty="0">
                <a:solidFill>
                  <a:srgbClr val="2E4057"/>
                </a:solidFill>
                <a:latin typeface="Helvetica" pitchFamily="2" charset="0"/>
              </a:rPr>
              <a:t> Society study. </a:t>
            </a:r>
          </a:p>
          <a:p>
            <a:pPr algn="just"/>
            <a:endParaRPr lang="it-IT" b="1" dirty="0">
              <a:solidFill>
                <a:srgbClr val="2E4057"/>
              </a:solidFill>
              <a:latin typeface="Helvetica" pitchFamily="2" charset="0"/>
            </a:endParaRPr>
          </a:p>
          <a:p>
            <a:pPr algn="just"/>
            <a:r>
              <a:rPr lang="it-IT" b="1" dirty="0" err="1">
                <a:solidFill>
                  <a:srgbClr val="2E4057"/>
                </a:solidFill>
                <a:latin typeface="Helvetica" pitchFamily="2" charset="0"/>
              </a:rPr>
              <a:t>Unemployment</a:t>
            </a:r>
            <a:r>
              <a:rPr lang="it-IT" b="1" dirty="0">
                <a:solidFill>
                  <a:srgbClr val="2E4057"/>
                </a:solidFill>
                <a:latin typeface="Helvetica" pitchFamily="2" charset="0"/>
              </a:rPr>
              <a:t>: </a:t>
            </a:r>
          </a:p>
          <a:p>
            <a:pPr algn="just"/>
            <a:r>
              <a:rPr lang="it-IT" dirty="0">
                <a:solidFill>
                  <a:srgbClr val="2E4057"/>
                </a:solidFill>
                <a:latin typeface="Helvetica" pitchFamily="2" charset="0"/>
              </a:rPr>
              <a:t>			</a:t>
            </a:r>
            <a:r>
              <a:rPr lang="it-IT" dirty="0" err="1">
                <a:solidFill>
                  <a:srgbClr val="2E4057"/>
                </a:solidFill>
                <a:latin typeface="Helvetica" pitchFamily="2" charset="0"/>
              </a:rPr>
              <a:t>HorvathAA</a:t>
            </a:r>
            <a:r>
              <a:rPr lang="it-IT" dirty="0">
                <a:solidFill>
                  <a:srgbClr val="2E4057"/>
                </a:solidFill>
                <a:latin typeface="Helvetica" pitchFamily="2" charset="0"/>
              </a:rPr>
              <a:t> (1.51, 95% CI 0.08, 2.95)</a:t>
            </a:r>
          </a:p>
          <a:p>
            <a:pPr algn="just"/>
            <a:r>
              <a:rPr lang="it-IT" dirty="0">
                <a:solidFill>
                  <a:srgbClr val="2E4057"/>
                </a:solidFill>
                <a:latin typeface="Helvetica" pitchFamily="2" charset="0"/>
              </a:rPr>
              <a:t>			</a:t>
            </a:r>
            <a:r>
              <a:rPr lang="it-IT" dirty="0" err="1">
                <a:solidFill>
                  <a:srgbClr val="2E4057"/>
                </a:solidFill>
                <a:latin typeface="Helvetica" pitchFamily="2" charset="0"/>
              </a:rPr>
              <a:t>GrimAgeAA</a:t>
            </a:r>
            <a:r>
              <a:rPr lang="it-IT" dirty="0">
                <a:solidFill>
                  <a:srgbClr val="2E4057"/>
                </a:solidFill>
                <a:latin typeface="Helvetica" pitchFamily="2" charset="0"/>
              </a:rPr>
              <a:t> (1.53, 95% CI 0.16, 2.90)</a:t>
            </a:r>
          </a:p>
          <a:p>
            <a:pPr algn="just"/>
            <a:r>
              <a:rPr lang="it-IT" dirty="0">
                <a:solidFill>
                  <a:srgbClr val="2E4057"/>
                </a:solidFill>
                <a:latin typeface="Helvetica" pitchFamily="2" charset="0"/>
              </a:rPr>
              <a:t>			</a:t>
            </a:r>
            <a:r>
              <a:rPr lang="it-IT" dirty="0" err="1">
                <a:solidFill>
                  <a:srgbClr val="2E4057"/>
                </a:solidFill>
                <a:latin typeface="Helvetica" pitchFamily="2" charset="0"/>
              </a:rPr>
              <a:t>PhenoAA</a:t>
            </a:r>
            <a:r>
              <a:rPr lang="it-IT" dirty="0">
                <a:solidFill>
                  <a:srgbClr val="2E4057"/>
                </a:solidFill>
                <a:latin typeface="Helvetica" pitchFamily="2" charset="0"/>
              </a:rPr>
              <a:t> (3.21, 95% CI 0.89, 5.33)</a:t>
            </a:r>
          </a:p>
          <a:p>
            <a:pPr algn="just"/>
            <a:endParaRPr lang="it-IT" dirty="0">
              <a:solidFill>
                <a:srgbClr val="2E4057"/>
              </a:solidFill>
              <a:latin typeface="Helvetica" pitchFamily="2" charset="0"/>
            </a:endParaRPr>
          </a:p>
          <a:p>
            <a:pPr algn="just"/>
            <a:r>
              <a:rPr lang="it-IT" b="1" dirty="0">
                <a:solidFill>
                  <a:srgbClr val="2E4057"/>
                </a:solidFill>
                <a:latin typeface="Helvetica" pitchFamily="2" charset="0"/>
              </a:rPr>
              <a:t>Job </a:t>
            </a:r>
            <a:r>
              <a:rPr lang="it-IT" b="1" dirty="0" err="1">
                <a:solidFill>
                  <a:srgbClr val="2E4057"/>
                </a:solidFill>
                <a:latin typeface="Helvetica" pitchFamily="2" charset="0"/>
              </a:rPr>
              <a:t>insecurity</a:t>
            </a:r>
            <a:r>
              <a:rPr lang="it-IT" b="1" dirty="0">
                <a:solidFill>
                  <a:srgbClr val="2E4057"/>
                </a:solidFill>
                <a:latin typeface="Helvetica" pitchFamily="2" charset="0"/>
              </a:rPr>
              <a:t> </a:t>
            </a:r>
            <a:r>
              <a:rPr lang="it-IT" dirty="0">
                <a:solidFill>
                  <a:srgbClr val="2E4057"/>
                </a:solidFill>
                <a:latin typeface="Helvetica" pitchFamily="2" charset="0"/>
              </a:rPr>
              <a:t>		</a:t>
            </a:r>
            <a:r>
              <a:rPr lang="it-IT" dirty="0" err="1">
                <a:solidFill>
                  <a:srgbClr val="2E4057"/>
                </a:solidFill>
                <a:latin typeface="Helvetica" pitchFamily="2" charset="0"/>
              </a:rPr>
              <a:t>PhenoAA</a:t>
            </a:r>
            <a:r>
              <a:rPr lang="it-IT" dirty="0">
                <a:solidFill>
                  <a:srgbClr val="2E4057"/>
                </a:solidFill>
                <a:latin typeface="Helvetica" pitchFamily="2" charset="0"/>
              </a:rPr>
              <a:t> (1.83, 95% CI 0.003, 3.67)</a:t>
            </a:r>
          </a:p>
          <a:p>
            <a:pPr algn="just"/>
            <a:endParaRPr lang="it-IT" dirty="0">
              <a:solidFill>
                <a:srgbClr val="2E4057"/>
              </a:solidFill>
              <a:latin typeface="Helvetica" pitchFamily="2" charset="0"/>
            </a:endParaRPr>
          </a:p>
          <a:p>
            <a:pPr algn="just"/>
            <a:r>
              <a:rPr lang="it-IT" b="1" dirty="0">
                <a:solidFill>
                  <a:srgbClr val="2E4057"/>
                </a:solidFill>
                <a:latin typeface="Helvetica" pitchFamily="2" charset="0"/>
              </a:rPr>
              <a:t>Working </a:t>
            </a:r>
            <a:r>
              <a:rPr lang="it-IT" b="1" dirty="0" err="1">
                <a:solidFill>
                  <a:srgbClr val="2E4057"/>
                </a:solidFill>
                <a:latin typeface="Helvetica" pitchFamily="2" charset="0"/>
              </a:rPr>
              <a:t>at</a:t>
            </a:r>
            <a:r>
              <a:rPr lang="it-IT" b="1" dirty="0">
                <a:solidFill>
                  <a:srgbClr val="2E4057"/>
                </a:solidFill>
                <a:latin typeface="Helvetica" pitchFamily="2" charset="0"/>
              </a:rPr>
              <a:t> night </a:t>
            </a:r>
            <a:r>
              <a:rPr lang="it-IT" dirty="0">
                <a:solidFill>
                  <a:srgbClr val="2E4057"/>
                </a:solidFill>
                <a:latin typeface="Helvetica" pitchFamily="2" charset="0"/>
              </a:rPr>
              <a:t>	</a:t>
            </a:r>
            <a:r>
              <a:rPr lang="it-IT" dirty="0" err="1">
                <a:solidFill>
                  <a:srgbClr val="2E4057"/>
                </a:solidFill>
                <a:latin typeface="Helvetica" pitchFamily="2" charset="0"/>
              </a:rPr>
              <a:t>GrimAgeAA</a:t>
            </a:r>
            <a:r>
              <a:rPr lang="it-IT" dirty="0">
                <a:solidFill>
                  <a:srgbClr val="2E4057"/>
                </a:solidFill>
                <a:latin typeface="Helvetica" pitchFamily="2" charset="0"/>
              </a:rPr>
              <a:t> (2.12, 95% CI 0.69, 3.55)</a:t>
            </a:r>
          </a:p>
          <a:p>
            <a:pPr algn="just"/>
            <a:r>
              <a:rPr lang="it-IT" dirty="0">
                <a:solidFill>
                  <a:srgbClr val="2E4057"/>
                </a:solidFill>
                <a:latin typeface="Helvetica" pitchFamily="2" charset="0"/>
              </a:rPr>
              <a:t> </a:t>
            </a:r>
          </a:p>
          <a:p>
            <a:pPr algn="just"/>
            <a:endParaRPr lang="it-IT" dirty="0">
              <a:solidFill>
                <a:srgbClr val="2E4057"/>
              </a:solidFill>
              <a:latin typeface="Helvetica" pitchFamily="2" charset="0"/>
            </a:endParaRPr>
          </a:p>
          <a:p>
            <a:pPr algn="just"/>
            <a:r>
              <a:rPr lang="it-IT" b="1" dirty="0">
                <a:latin typeface="Times New Roman" panose="02020603050405020304" pitchFamily="18" charset="0"/>
                <a:cs typeface="Times New Roman" panose="02020603050405020304" pitchFamily="18" charset="0"/>
              </a:rPr>
              <a:t>Freni </a:t>
            </a:r>
            <a:r>
              <a:rPr lang="it-IT" b="1" dirty="0" err="1">
                <a:latin typeface="Times New Roman" panose="02020603050405020304" pitchFamily="18" charset="0"/>
                <a:cs typeface="Times New Roman" panose="02020603050405020304" pitchFamily="18" charset="0"/>
              </a:rPr>
              <a:t>Sterrantino</a:t>
            </a:r>
            <a:r>
              <a:rPr lang="it-IT" b="1" dirty="0">
                <a:latin typeface="Times New Roman" panose="02020603050405020304" pitchFamily="18" charset="0"/>
                <a:cs typeface="Times New Roman" panose="02020603050405020304" pitchFamily="18" charset="0"/>
              </a:rPr>
              <a:t> et al </a:t>
            </a:r>
            <a:r>
              <a:rPr lang="it-IT" dirty="0">
                <a:latin typeface="Times New Roman" panose="02020603050405020304" pitchFamily="18" charset="0"/>
                <a:cs typeface="Times New Roman" panose="02020603050405020304" pitchFamily="18" charset="0"/>
              </a:rPr>
              <a:t>Association </a:t>
            </a:r>
            <a:r>
              <a:rPr lang="it-IT" dirty="0" err="1">
                <a:latin typeface="Times New Roman" panose="02020603050405020304" pitchFamily="18" charset="0"/>
                <a:cs typeface="Times New Roman" panose="02020603050405020304" pitchFamily="18" charset="0"/>
              </a:rPr>
              <a:t>between</a:t>
            </a:r>
            <a:r>
              <a:rPr lang="it-IT" dirty="0">
                <a:latin typeface="Times New Roman" panose="02020603050405020304" pitchFamily="18" charset="0"/>
                <a:cs typeface="Times New Roman" panose="02020603050405020304" pitchFamily="18" charset="0"/>
              </a:rPr>
              <a:t> work </a:t>
            </a:r>
            <a:r>
              <a:rPr lang="it-IT" dirty="0" err="1">
                <a:latin typeface="Times New Roman" panose="02020603050405020304" pitchFamily="18" charset="0"/>
                <a:cs typeface="Times New Roman" panose="02020603050405020304" pitchFamily="18" charset="0"/>
              </a:rPr>
              <a:t>characteristics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epigenetic</a:t>
            </a:r>
            <a:r>
              <a:rPr lang="it-IT" dirty="0">
                <a:latin typeface="Times New Roman" panose="02020603050405020304" pitchFamily="18" charset="0"/>
                <a:cs typeface="Times New Roman" panose="02020603050405020304" pitchFamily="18" charset="0"/>
              </a:rPr>
              <a:t> age </a:t>
            </a:r>
            <a:r>
              <a:rPr lang="it-IT" dirty="0" err="1">
                <a:latin typeface="Times New Roman" panose="02020603050405020304" pitchFamily="18" charset="0"/>
                <a:cs typeface="Times New Roman" panose="02020603050405020304" pitchFamily="18" charset="0"/>
              </a:rPr>
              <a:t>acceleration</a:t>
            </a:r>
            <a:r>
              <a:rPr lang="it-IT" dirty="0">
                <a:latin typeface="Times New Roman" panose="02020603050405020304" pitchFamily="18" charset="0"/>
                <a:cs typeface="Times New Roman" panose="02020603050405020304" pitchFamily="18" charset="0"/>
              </a:rPr>
              <a:t>: cross-</a:t>
            </a:r>
            <a:r>
              <a:rPr lang="it-IT" dirty="0" err="1">
                <a:latin typeface="Times New Roman" panose="02020603050405020304" pitchFamily="18" charset="0"/>
                <a:cs typeface="Times New Roman" panose="02020603050405020304" pitchFamily="18" charset="0"/>
              </a:rPr>
              <a:t>sectional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results</a:t>
            </a:r>
            <a:r>
              <a:rPr lang="it-IT" dirty="0">
                <a:latin typeface="Times New Roman" panose="02020603050405020304" pitchFamily="18" charset="0"/>
                <a:cs typeface="Times New Roman" panose="02020603050405020304" pitchFamily="18" charset="0"/>
              </a:rPr>
              <a:t> from UK – </a:t>
            </a:r>
            <a:r>
              <a:rPr lang="it-IT" dirty="0" err="1">
                <a:latin typeface="Times New Roman" panose="02020603050405020304" pitchFamily="18" charset="0"/>
                <a:cs typeface="Times New Roman" panose="02020603050405020304" pitchFamily="18" charset="0"/>
              </a:rPr>
              <a:t>Understanding</a:t>
            </a:r>
            <a:r>
              <a:rPr lang="it-IT" dirty="0">
                <a:latin typeface="Times New Roman" panose="02020603050405020304" pitchFamily="18" charset="0"/>
                <a:cs typeface="Times New Roman" panose="02020603050405020304" pitchFamily="18" charset="0"/>
              </a:rPr>
              <a:t> Society study. </a:t>
            </a:r>
            <a:r>
              <a:rPr lang="it-IT" dirty="0" err="1">
                <a:latin typeface="Times New Roman" panose="02020603050405020304" pitchFamily="18" charset="0"/>
                <a:cs typeface="Times New Roman" panose="02020603050405020304" pitchFamily="18" charset="0"/>
              </a:rPr>
              <a:t>Ageing</a:t>
            </a:r>
            <a:r>
              <a:rPr lang="it-IT"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Volume 14, Issue 19</a:t>
            </a:r>
            <a:r>
              <a:rPr lang="it-IT" dirty="0">
                <a:latin typeface="Times New Roman" panose="02020603050405020304" pitchFamily="18" charset="0"/>
                <a:cs typeface="Times New Roman" panose="02020603050405020304" pitchFamily="18" charset="0"/>
              </a:rPr>
              <a:t> pp 7752—7773 2022</a:t>
            </a:r>
          </a:p>
          <a:p>
            <a:pPr algn="just"/>
            <a:endParaRPr lang="it-IT" dirty="0">
              <a:latin typeface="Times New Roman" panose="02020603050405020304" pitchFamily="18" charset="0"/>
              <a:cs typeface="Times New Roman" panose="02020603050405020304" pitchFamily="18" charset="0"/>
            </a:endParaRPr>
          </a:p>
          <a:p>
            <a:pPr algn="just"/>
            <a:endParaRPr lang="it-IT" dirty="0">
              <a:solidFill>
                <a:srgbClr val="2E4057"/>
              </a:solidFill>
              <a:latin typeface="Helvetica" pitchFamily="2" charset="0"/>
            </a:endParaRPr>
          </a:p>
        </p:txBody>
      </p:sp>
    </p:spTree>
    <p:extLst>
      <p:ext uri="{BB962C8B-B14F-4D97-AF65-F5344CB8AC3E}">
        <p14:creationId xmlns:p14="http://schemas.microsoft.com/office/powerpoint/2010/main" val="416618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1A11608-0CD6-FBB2-9CC2-F57D38C38634}"/>
              </a:ext>
            </a:extLst>
          </p:cNvPr>
          <p:cNvSpPr>
            <a:spLocks noGrp="1"/>
          </p:cNvSpPr>
          <p:nvPr>
            <p:ph type="ftr" sz="quarter" idx="10"/>
          </p:nvPr>
        </p:nvSpPr>
        <p:spPr>
          <a:xfrm>
            <a:off x="1960564" y="5861051"/>
            <a:ext cx="8250237" cy="860425"/>
          </a:xfrm>
        </p:spPr>
        <p:txBody>
          <a:bodyPr/>
          <a:lstStyle/>
          <a:p>
            <a:pPr>
              <a:defRPr/>
            </a:pPr>
            <a:r>
              <a:rPr lang="en-US" sz="1800" dirty="0">
                <a:solidFill>
                  <a:schemeClr val="tx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Lawrence M. Berger e Jane </a:t>
            </a:r>
            <a:r>
              <a:rPr lang="en-US" sz="1800" dirty="0" err="1">
                <a:solidFill>
                  <a:schemeClr val="tx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Waldfogel</a:t>
            </a:r>
            <a:r>
              <a:rPr lang="en-US" sz="1800" dirty="0">
                <a:solidFill>
                  <a:schemeClr val="tx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r>
              <a:rPr lang="en-US" sz="1800" i="1" u="sng" dirty="0">
                <a:solidFill>
                  <a:schemeClr val="tx1"/>
                </a:solidFill>
                <a:uFill>
                  <a:solidFill>
                    <a:srgbClr val="7030A0"/>
                  </a:solidFill>
                </a:uFill>
                <a:latin typeface="Times New Roman" panose="02020603050405020304" pitchFamily="18" charset="0"/>
                <a:ea typeface="Arial" panose="020B0604020202020204" pitchFamily="34" charset="0"/>
                <a:cs typeface="Arial" panose="020B0604020202020204" pitchFamily="34" charset="0"/>
                <a:hlinkClick r:id="rId2"/>
              </a:rPr>
              <a:t>Economic Determinants and Consequences of Child Maltreatment</a:t>
            </a:r>
            <a:r>
              <a:rPr lang="en-US" sz="1800" dirty="0">
                <a:solidFill>
                  <a:schemeClr val="tx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r>
              <a:rPr lang="en-US" sz="1800" u="sng" dirty="0">
                <a:solidFill>
                  <a:schemeClr val="tx1"/>
                </a:solidFill>
                <a:uFill>
                  <a:solidFill>
                    <a:srgbClr val="7030A0"/>
                  </a:solidFill>
                </a:uFill>
                <a:latin typeface="Times New Roman" panose="02020603050405020304" pitchFamily="18" charset="0"/>
                <a:ea typeface="Arial" panose="020B0604020202020204" pitchFamily="34" charset="0"/>
                <a:cs typeface="Arial" panose="020B0604020202020204" pitchFamily="34" charset="0"/>
                <a:hlinkClick r:id="rId3"/>
              </a:rPr>
              <a:t>OECD Social, Employment and Migration Working Papers</a:t>
            </a:r>
            <a:r>
              <a:rPr lang="en-US" sz="1800" u="sng" dirty="0">
                <a:solidFill>
                  <a:schemeClr val="tx1"/>
                </a:solidFill>
                <a:uFill>
                  <a:solidFill>
                    <a:srgbClr val="7030A0"/>
                  </a:solidFill>
                </a:uFill>
                <a:latin typeface="Times New Roman" panose="02020603050405020304" pitchFamily="18" charset="0"/>
                <a:ea typeface="Arial" panose="020B0604020202020204" pitchFamily="34" charset="0"/>
                <a:cs typeface="Arial" panose="020B0604020202020204" pitchFamily="34" charset="0"/>
              </a:rPr>
              <a:t>,</a:t>
            </a:r>
            <a:r>
              <a:rPr lang="en-US" sz="1800" dirty="0">
                <a:solidFill>
                  <a:schemeClr val="tx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111, 2011</a:t>
            </a:r>
            <a:endParaRPr lang="it-GB" sz="1800" dirty="0">
              <a:solidFill>
                <a:schemeClr val="tx1"/>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a:defRPr/>
            </a:pPr>
            <a:endParaRPr lang="en-US" altLang="it-IT" dirty="0"/>
          </a:p>
        </p:txBody>
      </p:sp>
      <p:pic>
        <p:nvPicPr>
          <p:cNvPr id="47106" name="officeArt object" descr="Picture 2">
            <a:extLst>
              <a:ext uri="{FF2B5EF4-FFF2-40B4-BE49-F238E27FC236}">
                <a16:creationId xmlns:a16="http://schemas.microsoft.com/office/drawing/2014/main" id="{2C0287FD-EC22-4AEB-437D-B200C64FD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1" y="996950"/>
            <a:ext cx="636111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65851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6778" y="4384034"/>
            <a:ext cx="9001223" cy="1254620"/>
          </a:xfrm>
        </p:spPr>
        <p:txBody>
          <a:bodyPr>
            <a:noAutofit/>
          </a:bodyPr>
          <a:lstStyle/>
          <a:p>
            <a:pPr>
              <a:spcBef>
                <a:spcPts val="0"/>
              </a:spcBef>
            </a:pPr>
            <a:r>
              <a:rPr lang="en-IE" sz="2800" b="1" dirty="0">
                <a:solidFill>
                  <a:srgbClr val="002060"/>
                </a:solidFill>
                <a:latin typeface="Calibri" panose="020F0502020204030204" pitchFamily="34" charset="0"/>
                <a:cs typeface="Calibri" panose="020F0502020204030204" pitchFamily="34" charset="0"/>
              </a:rPr>
              <a:t>The First 2,000 Days &amp; Children’s Cognitive and Socio-emotional Skills: Evidence from a Randomized Experiment of Home Visiting</a:t>
            </a:r>
          </a:p>
          <a:p>
            <a:pPr>
              <a:spcBef>
                <a:spcPts val="0"/>
              </a:spcBef>
            </a:pPr>
            <a:endParaRPr lang="en-IE" sz="1200" b="1" dirty="0">
              <a:solidFill>
                <a:srgbClr val="002060"/>
              </a:solidFill>
              <a:latin typeface="Calibri" pitchFamily="34" charset="0"/>
              <a:cs typeface="Calibri" pitchFamily="34" charset="0"/>
            </a:endParaRPr>
          </a:p>
          <a:p>
            <a:pPr>
              <a:spcBef>
                <a:spcPts val="0"/>
              </a:spcBef>
            </a:pPr>
            <a:r>
              <a:rPr lang="en-IE" sz="2000" b="1" dirty="0" err="1">
                <a:solidFill>
                  <a:srgbClr val="002060"/>
                </a:solidFill>
                <a:latin typeface="Calibri" pitchFamily="34" charset="0"/>
                <a:cs typeface="Calibri" pitchFamily="34" charset="0"/>
              </a:rPr>
              <a:t>Dr.</a:t>
            </a:r>
            <a:r>
              <a:rPr lang="en-IE" sz="2000" b="1" dirty="0">
                <a:solidFill>
                  <a:srgbClr val="002060"/>
                </a:solidFill>
                <a:latin typeface="Calibri" pitchFamily="34" charset="0"/>
                <a:cs typeface="Calibri" pitchFamily="34" charset="0"/>
              </a:rPr>
              <a:t> Orla Doyle </a:t>
            </a:r>
            <a:r>
              <a:rPr lang="en-IE" sz="1600" b="1" dirty="0">
                <a:solidFill>
                  <a:srgbClr val="002060"/>
                </a:solidFill>
                <a:latin typeface="Calibri" pitchFamily="34" charset="0"/>
                <a:cs typeface="Calibri" pitchFamily="34" charset="0"/>
              </a:rPr>
              <a:t>(University College Dublin, currently Paris School of Economics &amp;                         University of Bordeaux)</a:t>
            </a:r>
          </a:p>
          <a:p>
            <a:pPr>
              <a:spcBef>
                <a:spcPts val="0"/>
              </a:spcBef>
            </a:pPr>
            <a:endParaRPr lang="en-GB" sz="1000" b="1" dirty="0">
              <a:solidFill>
                <a:srgbClr val="002060"/>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627" y="5411897"/>
            <a:ext cx="683553" cy="100361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714262"/>
            <a:ext cx="1404686" cy="1168606"/>
          </a:xfrm>
          <a:prstGeom prst="rect">
            <a:avLst/>
          </a:prstGeom>
          <a:ln w="25400">
            <a:solidFill>
              <a:schemeClr val="tx1"/>
            </a:solidFill>
          </a:ln>
        </p:spPr>
      </p:pic>
      <p:pic>
        <p:nvPicPr>
          <p:cNvPr id="13"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79"/>
          <a:stretch/>
        </p:blipFill>
        <p:spPr bwMode="auto">
          <a:xfrm>
            <a:off x="8875404" y="714262"/>
            <a:ext cx="1182997" cy="116860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1" descr="http://geary.ucd.ie/preparingforlife/wp-content/uploads/2014/01/2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2726" y="2653010"/>
            <a:ext cx="973474" cy="133885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descr="S:\SharedFolders\ARTS\Geary\PFL\PFL Reports\Impact Evaluation\48 Month Report\Bennet_48Month_Report_PFL\IMG01019-20120729-13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1390650"/>
            <a:ext cx="2819400" cy="211455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5364" name="Picture 4" descr="C:\Users\omdoyle\Dropbox\Northside\36 Month Report\Bennett pics\IMG_23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6305" y="2761702"/>
            <a:ext cx="1682211" cy="1121474"/>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44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81" y="2561156"/>
            <a:ext cx="1406193" cy="129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882" y="2436263"/>
            <a:ext cx="1598245" cy="152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884" y="716275"/>
            <a:ext cx="1635832" cy="151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a:xfrm>
            <a:off x="2286000" y="157566"/>
            <a:ext cx="7467600" cy="719138"/>
          </a:xfrm>
        </p:spPr>
        <p:txBody>
          <a:bodyPr>
            <a:noAutofit/>
          </a:bodyPr>
          <a:lstStyle/>
          <a:p>
            <a:pPr algn="ctr">
              <a:defRPr/>
            </a:pPr>
            <a:r>
              <a:rPr lang="en-US" sz="3200" b="1" i="1" dirty="0">
                <a:solidFill>
                  <a:srgbClr val="DBF5F9">
                    <a:lumMod val="25000"/>
                  </a:srgbClr>
                </a:solidFill>
                <a:latin typeface="Calibri" pitchFamily="34" charset="0"/>
                <a:cs typeface="Calibri" pitchFamily="34" charset="0"/>
              </a:rPr>
              <a:t>Preparing for Life </a:t>
            </a:r>
            <a:r>
              <a:rPr lang="en-US" sz="3200" b="1" dirty="0">
                <a:solidFill>
                  <a:srgbClr val="DBF5F9">
                    <a:lumMod val="25000"/>
                  </a:srgbClr>
                </a:solidFill>
                <a:latin typeface="Calibri" pitchFamily="34" charset="0"/>
                <a:cs typeface="Calibri" pitchFamily="34" charset="0"/>
              </a:rPr>
              <a:t>Program</a:t>
            </a:r>
            <a:endParaRPr lang="en-US" sz="3200" i="1" dirty="0">
              <a:solidFill>
                <a:schemeClr val="tx2"/>
              </a:solidFill>
              <a:latin typeface="Calibri" pitchFamily="34" charset="0"/>
              <a:cs typeface="Calibri" pitchFamily="34" charset="0"/>
            </a:endParaRPr>
          </a:p>
        </p:txBody>
      </p:sp>
      <p:sp>
        <p:nvSpPr>
          <p:cNvPr id="63" name="TextBox 62"/>
          <p:cNvSpPr txBox="1"/>
          <p:nvPr/>
        </p:nvSpPr>
        <p:spPr>
          <a:xfrm>
            <a:off x="2015613" y="2845527"/>
            <a:ext cx="1981200" cy="707886"/>
          </a:xfrm>
          <a:prstGeom prst="rect">
            <a:avLst/>
          </a:prstGeom>
          <a:noFill/>
          <a:effectLst/>
        </p:spPr>
        <p:txBody>
          <a:bodyPr wrap="square" rtlCol="0">
            <a:spAutoFit/>
          </a:bodyPr>
          <a:lstStyle/>
          <a:p>
            <a:pPr algn="ctr"/>
            <a:r>
              <a:rPr lang="en-IE" sz="2000" b="1" dirty="0">
                <a:solidFill>
                  <a:srgbClr val="002060"/>
                </a:solidFill>
                <a:latin typeface="Calibri" panose="020F0502020204030204" pitchFamily="34" charset="0"/>
              </a:rPr>
              <a:t>Random Assignment</a:t>
            </a:r>
          </a:p>
        </p:txBody>
      </p:sp>
      <p:sp>
        <p:nvSpPr>
          <p:cNvPr id="81" name="Bent-Up Arrow 80"/>
          <p:cNvSpPr/>
          <p:nvPr/>
        </p:nvSpPr>
        <p:spPr>
          <a:xfrm flipV="1">
            <a:off x="6703669" y="1336504"/>
            <a:ext cx="349231" cy="1216789"/>
          </a:xfrm>
          <a:prstGeom prst="bentUp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9" name="TextBox 88"/>
          <p:cNvSpPr txBox="1"/>
          <p:nvPr/>
        </p:nvSpPr>
        <p:spPr>
          <a:xfrm>
            <a:off x="3962401" y="3857059"/>
            <a:ext cx="1839577" cy="584775"/>
          </a:xfrm>
          <a:prstGeom prst="rect">
            <a:avLst/>
          </a:prstGeom>
          <a:noFill/>
          <a:effectLst/>
        </p:spPr>
        <p:txBody>
          <a:bodyPr wrap="square" rtlCol="0">
            <a:spAutoFit/>
          </a:bodyPr>
          <a:lstStyle/>
          <a:p>
            <a:pPr algn="ctr"/>
            <a:r>
              <a:rPr lang="en-IE" sz="1600" b="1" dirty="0">
                <a:solidFill>
                  <a:srgbClr val="00B050"/>
                </a:solidFill>
                <a:latin typeface="Calibri" panose="020F0502020204030204" pitchFamily="34" charset="0"/>
              </a:rPr>
              <a:t>HIGH TREATMENT</a:t>
            </a:r>
          </a:p>
          <a:p>
            <a:pPr algn="ctr"/>
            <a:r>
              <a:rPr lang="en-IE" sz="1600" b="1" dirty="0">
                <a:solidFill>
                  <a:srgbClr val="00B050"/>
                </a:solidFill>
                <a:latin typeface="Calibri" panose="020F0502020204030204" pitchFamily="34" charset="0"/>
              </a:rPr>
              <a:t>N = 115</a:t>
            </a:r>
          </a:p>
        </p:txBody>
      </p:sp>
      <p:sp>
        <p:nvSpPr>
          <p:cNvPr id="90" name="TextBox 89"/>
          <p:cNvSpPr txBox="1"/>
          <p:nvPr/>
        </p:nvSpPr>
        <p:spPr>
          <a:xfrm>
            <a:off x="6304867" y="3864922"/>
            <a:ext cx="1853415" cy="584775"/>
          </a:xfrm>
          <a:prstGeom prst="rect">
            <a:avLst/>
          </a:prstGeom>
          <a:noFill/>
          <a:effectLst/>
        </p:spPr>
        <p:txBody>
          <a:bodyPr wrap="square" rtlCol="0">
            <a:spAutoFit/>
          </a:bodyPr>
          <a:lstStyle/>
          <a:p>
            <a:pPr algn="ctr"/>
            <a:r>
              <a:rPr lang="en-IE" sz="1600" b="1" dirty="0">
                <a:solidFill>
                  <a:srgbClr val="0070C0"/>
                </a:solidFill>
                <a:latin typeface="Calibri" panose="020F0502020204030204" pitchFamily="34" charset="0"/>
              </a:rPr>
              <a:t>LOW TREATMENT</a:t>
            </a:r>
          </a:p>
          <a:p>
            <a:pPr algn="ctr"/>
            <a:r>
              <a:rPr lang="en-IE" sz="1600" b="1" dirty="0">
                <a:solidFill>
                  <a:srgbClr val="0070C0"/>
                </a:solidFill>
                <a:latin typeface="Calibri" panose="020F0502020204030204" pitchFamily="34" charset="0"/>
              </a:rPr>
              <a:t>N = 118</a:t>
            </a:r>
          </a:p>
        </p:txBody>
      </p:sp>
      <p:sp>
        <p:nvSpPr>
          <p:cNvPr id="20" name="Bent-Up Arrow 19"/>
          <p:cNvSpPr/>
          <p:nvPr/>
        </p:nvSpPr>
        <p:spPr>
          <a:xfrm flipH="1" flipV="1">
            <a:off x="4983804" y="1336505"/>
            <a:ext cx="349231" cy="1216789"/>
          </a:xfrm>
          <a:prstGeom prst="bentUp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accent6"/>
              </a:solidFill>
            </a:endParaRPr>
          </a:p>
        </p:txBody>
      </p:sp>
      <p:sp>
        <p:nvSpPr>
          <p:cNvPr id="21" name="TextBox 20"/>
          <p:cNvSpPr txBox="1"/>
          <p:nvPr/>
        </p:nvSpPr>
        <p:spPr>
          <a:xfrm>
            <a:off x="1981200" y="1521533"/>
            <a:ext cx="1981200" cy="707886"/>
          </a:xfrm>
          <a:prstGeom prst="rect">
            <a:avLst/>
          </a:prstGeom>
          <a:noFill/>
          <a:effectLst/>
        </p:spPr>
        <p:txBody>
          <a:bodyPr wrap="square" rtlCol="0">
            <a:spAutoFit/>
          </a:bodyPr>
          <a:lstStyle/>
          <a:p>
            <a:pPr algn="ctr"/>
            <a:r>
              <a:rPr lang="en-IE" sz="2000" b="1" i="1" dirty="0">
                <a:solidFill>
                  <a:srgbClr val="002060"/>
                </a:solidFill>
                <a:latin typeface="Calibri" panose="020F0502020204030204" pitchFamily="34" charset="0"/>
              </a:rPr>
              <a:t>PFL</a:t>
            </a:r>
            <a:r>
              <a:rPr lang="en-IE" sz="2000" b="1" dirty="0">
                <a:solidFill>
                  <a:srgbClr val="002060"/>
                </a:solidFill>
                <a:latin typeface="Calibri" panose="020F0502020204030204" pitchFamily="34" charset="0"/>
              </a:rPr>
              <a:t> Participants</a:t>
            </a:r>
          </a:p>
          <a:p>
            <a:pPr algn="ctr"/>
            <a:r>
              <a:rPr lang="en-IE" sz="2000" b="1" dirty="0">
                <a:solidFill>
                  <a:srgbClr val="002060"/>
                </a:solidFill>
                <a:latin typeface="Calibri" panose="020F0502020204030204" pitchFamily="34" charset="0"/>
              </a:rPr>
              <a:t>233</a:t>
            </a:r>
          </a:p>
        </p:txBody>
      </p:sp>
      <p:sp>
        <p:nvSpPr>
          <p:cNvPr id="2" name="Rectangle 1"/>
          <p:cNvSpPr/>
          <p:nvPr/>
        </p:nvSpPr>
        <p:spPr>
          <a:xfrm>
            <a:off x="2315681" y="4426876"/>
            <a:ext cx="3634755" cy="2354924"/>
          </a:xfrm>
          <a:prstGeom prst="rect">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6700" indent="-266700">
              <a:spcAft>
                <a:spcPts val="600"/>
              </a:spcAft>
              <a:buClr>
                <a:srgbClr val="F9F005"/>
              </a:buClr>
              <a:buFont typeface="+mj-lt"/>
              <a:buAutoNum type="arabicPeriod"/>
            </a:pPr>
            <a:endParaRPr lang="en-IE" sz="1300" b="1" dirty="0">
              <a:solidFill>
                <a:schemeClr val="bg1"/>
              </a:solidFill>
              <a:latin typeface="Calibri" panose="020F0502020204030204" pitchFamily="34" charset="0"/>
              <a:cs typeface="Arial" panose="020B0604020202020204" pitchFamily="34" charset="0"/>
            </a:endParaRPr>
          </a:p>
          <a:p>
            <a:pPr marL="266700" indent="-266700">
              <a:spcAft>
                <a:spcPts val="600"/>
              </a:spcAft>
              <a:buClr>
                <a:srgbClr val="F9F005"/>
              </a:buClr>
              <a:buFont typeface="+mj-lt"/>
              <a:buAutoNum type="arabicPeriod"/>
            </a:pPr>
            <a:endParaRPr lang="en-IE" sz="800" b="1" dirty="0">
              <a:solidFill>
                <a:schemeClr val="accent6"/>
              </a:solidFill>
              <a:latin typeface="Calibri" panose="020F0502020204030204" pitchFamily="34" charset="0"/>
              <a:cs typeface="Arial" panose="020B0604020202020204" pitchFamily="34" charset="0"/>
            </a:endParaRP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€100 worth of child developmental materials annually &amp; book packs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Facilitated access to enhanced preschool</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Public health workshops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Facilitated access to local services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Access to local </a:t>
            </a:r>
            <a:r>
              <a:rPr lang="en-IE" sz="1300" b="1" i="1" dirty="0">
                <a:solidFill>
                  <a:schemeClr val="bg1"/>
                </a:solidFill>
                <a:latin typeface="Calibri" panose="020F0502020204030204" pitchFamily="34" charset="0"/>
                <a:cs typeface="Arial" panose="020B0604020202020204" pitchFamily="34" charset="0"/>
              </a:rPr>
              <a:t>PFL </a:t>
            </a:r>
            <a:r>
              <a:rPr lang="en-IE" sz="1300" b="1" dirty="0">
                <a:solidFill>
                  <a:schemeClr val="bg1"/>
                </a:solidFill>
                <a:latin typeface="Calibri" panose="020F0502020204030204" pitchFamily="34" charset="0"/>
                <a:cs typeface="Arial" panose="020B0604020202020204" pitchFamily="34" charset="0"/>
              </a:rPr>
              <a:t>events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Home visiting program</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Baby Massage</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Triple P Positive Parenting Program</a:t>
            </a:r>
          </a:p>
          <a:p>
            <a:pPr marL="266700" indent="-266700">
              <a:buClr>
                <a:srgbClr val="F9F005"/>
              </a:buClr>
              <a:buFont typeface="+mj-lt"/>
              <a:buAutoNum type="arabicPeriod"/>
            </a:pPr>
            <a:endParaRPr lang="en-IE" sz="1300" b="1" dirty="0">
              <a:solidFill>
                <a:schemeClr val="bg1"/>
              </a:solidFill>
              <a:latin typeface="Calibri" panose="020F0502020204030204" pitchFamily="34" charset="0"/>
              <a:cs typeface="Arial" panose="020B0604020202020204" pitchFamily="34" charset="0"/>
            </a:endParaRPr>
          </a:p>
          <a:p>
            <a:pPr marL="266700" indent="-266700">
              <a:buClr>
                <a:srgbClr val="F9F005"/>
              </a:buClr>
              <a:buFont typeface="+mj-lt"/>
              <a:buAutoNum type="arabicPeriod"/>
            </a:pPr>
            <a:endParaRPr lang="en-IE" sz="1300" b="1" dirty="0">
              <a:solidFill>
                <a:schemeClr val="bg1"/>
              </a:solidFill>
              <a:latin typeface="Calibri" panose="020F0502020204030204" pitchFamily="34" charset="0"/>
              <a:cs typeface="Arial" panose="020B0604020202020204" pitchFamily="34" charset="0"/>
            </a:endParaRPr>
          </a:p>
        </p:txBody>
      </p:sp>
      <p:sp>
        <p:nvSpPr>
          <p:cNvPr id="23" name="Rectangle 22"/>
          <p:cNvSpPr/>
          <p:nvPr/>
        </p:nvSpPr>
        <p:spPr>
          <a:xfrm>
            <a:off x="6167216" y="4436512"/>
            <a:ext cx="3982132" cy="1583288"/>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€100 worth of child developmental materials annually &amp; book packs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Facilitated access to enhanced preschool</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Public health workshops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Facilitated access to local services</a:t>
            </a:r>
          </a:p>
          <a:p>
            <a:pPr marL="266700" indent="-266700">
              <a:spcAft>
                <a:spcPts val="600"/>
              </a:spcAft>
              <a:buClr>
                <a:srgbClr val="F9F005"/>
              </a:buClr>
              <a:buFont typeface="+mj-lt"/>
              <a:buAutoNum type="arabicPeriod"/>
            </a:pPr>
            <a:r>
              <a:rPr lang="en-IE" sz="1300" b="1" dirty="0">
                <a:solidFill>
                  <a:schemeClr val="bg1"/>
                </a:solidFill>
                <a:latin typeface="Calibri" panose="020F0502020204030204" pitchFamily="34" charset="0"/>
                <a:cs typeface="Arial" panose="020B0604020202020204" pitchFamily="34" charset="0"/>
              </a:rPr>
              <a:t>Access to local </a:t>
            </a:r>
            <a:r>
              <a:rPr lang="en-IE" sz="1300" b="1" i="1" dirty="0">
                <a:solidFill>
                  <a:schemeClr val="bg1"/>
                </a:solidFill>
                <a:latin typeface="Calibri" panose="020F0502020204030204" pitchFamily="34" charset="0"/>
                <a:cs typeface="Arial" panose="020B0604020202020204" pitchFamily="34" charset="0"/>
              </a:rPr>
              <a:t>PFL</a:t>
            </a:r>
            <a:r>
              <a:rPr lang="en-IE" sz="1300" b="1" dirty="0">
                <a:solidFill>
                  <a:schemeClr val="bg1"/>
                </a:solidFill>
                <a:latin typeface="Calibri" panose="020F0502020204030204" pitchFamily="34" charset="0"/>
                <a:cs typeface="Arial" panose="020B0604020202020204" pitchFamily="34" charset="0"/>
              </a:rPr>
              <a:t> events</a:t>
            </a:r>
            <a:endParaRPr lang="en-IE" sz="1200" b="1"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2064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200" b="1" dirty="0">
                <a:solidFill>
                  <a:schemeClr val="tx2"/>
                </a:solidFill>
                <a:latin typeface="Calibri" panose="020F0502020204030204" pitchFamily="34" charset="0"/>
              </a:rPr>
              <a:t>Distribution of </a:t>
            </a:r>
            <a:r>
              <a:rPr lang="en-IE" sz="3200" b="1" dirty="0">
                <a:solidFill>
                  <a:schemeClr val="tx2"/>
                </a:solidFill>
                <a:latin typeface="Calibri" pitchFamily="34" charset="0"/>
                <a:cs typeface="Calibri" pitchFamily="34" charset="0"/>
              </a:rPr>
              <a:t>BAS GCA </a:t>
            </a:r>
            <a:r>
              <a:rPr lang="en-IE" sz="3200" b="1" dirty="0">
                <a:solidFill>
                  <a:schemeClr val="tx2"/>
                </a:solidFill>
                <a:latin typeface="Calibri" panose="020F0502020204030204" pitchFamily="34" charset="0"/>
              </a:rPr>
              <a:t>Cognitive Scores</a:t>
            </a:r>
          </a:p>
        </p:txBody>
      </p:sp>
      <p:graphicFrame>
        <p:nvGraphicFramePr>
          <p:cNvPr id="4" name="Chart 3"/>
          <p:cNvGraphicFramePr>
            <a:graphicFrameLocks/>
          </p:cNvGraphicFramePr>
          <p:nvPr/>
        </p:nvGraphicFramePr>
        <p:xfrm>
          <a:off x="2286000" y="1600200"/>
          <a:ext cx="71628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791200"/>
            <a:ext cx="1600200" cy="693420"/>
          </a:xfrm>
          <a:prstGeom prst="rect">
            <a:avLst/>
          </a:prstGeom>
          <a:noFill/>
        </p:spPr>
      </p:pic>
    </p:spTree>
    <p:extLst>
      <p:ext uri="{BB962C8B-B14F-4D97-AF65-F5344CB8AC3E}">
        <p14:creationId xmlns:p14="http://schemas.microsoft.com/office/powerpoint/2010/main" val="322417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644" name="Google Shape;644;g22d19b7b00c_0_123"/>
          <p:cNvGrpSpPr/>
          <p:nvPr/>
        </p:nvGrpSpPr>
        <p:grpSpPr>
          <a:xfrm>
            <a:off x="1524001" y="857259"/>
            <a:ext cx="9144056" cy="5160136"/>
            <a:chOff x="0" y="13"/>
            <a:chExt cx="24384149" cy="13760362"/>
          </a:xfrm>
        </p:grpSpPr>
        <p:sp>
          <p:nvSpPr>
            <p:cNvPr id="645" name="Google Shape;645;g22d19b7b00c_0_123"/>
            <p:cNvSpPr/>
            <p:nvPr/>
          </p:nvSpPr>
          <p:spPr>
            <a:xfrm>
              <a:off x="55561" y="13558837"/>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46" name="Google Shape;646;g22d19b7b00c_0_123"/>
            <p:cNvSpPr/>
            <p:nvPr/>
          </p:nvSpPr>
          <p:spPr>
            <a:xfrm>
              <a:off x="11944349" y="13579475"/>
              <a:ext cx="12439800" cy="1809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47" name="Google Shape;647;g22d19b7b00c_0_123"/>
            <p:cNvSpPr/>
            <p:nvPr/>
          </p:nvSpPr>
          <p:spPr>
            <a:xfrm>
              <a:off x="55561" y="26986"/>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48" name="Google Shape;648;g22d19b7b00c_0_123"/>
            <p:cNvSpPr/>
            <p:nvPr/>
          </p:nvSpPr>
          <p:spPr>
            <a:xfrm>
              <a:off x="11944349" y="17461"/>
              <a:ext cx="12439800" cy="1809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49" name="Google Shape;649;g22d19b7b00c_0_123"/>
            <p:cNvSpPr/>
            <p:nvPr/>
          </p:nvSpPr>
          <p:spPr>
            <a:xfrm rot="-5400000">
              <a:off x="-5916600" y="5929313"/>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50" name="Google Shape;650;g22d19b7b00c_0_123"/>
            <p:cNvSpPr/>
            <p:nvPr/>
          </p:nvSpPr>
          <p:spPr>
            <a:xfrm rot="-5400000">
              <a:off x="-5916600" y="7620001"/>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51" name="Google Shape;651;g22d19b7b00c_0_123"/>
            <p:cNvSpPr/>
            <p:nvPr/>
          </p:nvSpPr>
          <p:spPr>
            <a:xfrm rot="-5400000">
              <a:off x="18288013" y="5916613"/>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52" name="Google Shape;652;g22d19b7b00c_0_123"/>
            <p:cNvSpPr/>
            <p:nvPr/>
          </p:nvSpPr>
          <p:spPr>
            <a:xfrm rot="-5400000">
              <a:off x="18288013" y="7459662"/>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grpSp>
      <p:sp>
        <p:nvSpPr>
          <p:cNvPr id="653" name="Google Shape;653;g22d19b7b00c_0_123"/>
          <p:cNvSpPr txBox="1"/>
          <p:nvPr/>
        </p:nvSpPr>
        <p:spPr>
          <a:xfrm>
            <a:off x="3776073" y="1187259"/>
            <a:ext cx="4437675" cy="403988"/>
          </a:xfrm>
          <a:prstGeom prst="rect">
            <a:avLst/>
          </a:prstGeom>
          <a:noFill/>
          <a:ln>
            <a:noFill/>
          </a:ln>
        </p:spPr>
        <p:txBody>
          <a:bodyPr spcFirstLastPara="1" wrap="square" lIns="34284" tIns="17138" rIns="34284" bIns="17138" anchor="t" anchorCtr="0">
            <a:noAutofit/>
          </a:bodyPr>
          <a:lstStyle/>
          <a:p>
            <a:pPr algn="ctr"/>
            <a:r>
              <a:rPr lang="it-IT" sz="2063" dirty="0">
                <a:latin typeface="Montserrat Medium"/>
                <a:ea typeface="Montserrat Medium"/>
                <a:cs typeface="Montserrat Medium"/>
                <a:sym typeface="Montserrat Medium"/>
              </a:rPr>
              <a:t>Miglioramenti secolari nella qualità della vita e attesa di vita</a:t>
            </a:r>
            <a:endParaRPr sz="2063" dirty="0">
              <a:latin typeface="Montserrat Medium"/>
              <a:ea typeface="Montserrat Medium"/>
              <a:cs typeface="Montserrat Medium"/>
              <a:sym typeface="Montserrat Medium"/>
            </a:endParaRPr>
          </a:p>
        </p:txBody>
      </p:sp>
      <p:pic>
        <p:nvPicPr>
          <p:cNvPr id="654" name="Google Shape;654;g22d19b7b00c_0_123"/>
          <p:cNvPicPr preferRelativeResize="0"/>
          <p:nvPr/>
        </p:nvPicPr>
        <p:blipFill rotWithShape="1">
          <a:blip r:embed="rId3">
            <a:alphaModFix/>
          </a:blip>
          <a:srcRect/>
          <a:stretch/>
        </p:blipFill>
        <p:spPr>
          <a:xfrm>
            <a:off x="3168081" y="2077661"/>
            <a:ext cx="5045700" cy="3666497"/>
          </a:xfrm>
          <a:prstGeom prst="rect">
            <a:avLst/>
          </a:prstGeom>
          <a:noFill/>
          <a:ln>
            <a:noFill/>
          </a:ln>
        </p:spPr>
      </p:pic>
    </p:spTree>
    <p:extLst>
      <p:ext uri="{BB962C8B-B14F-4D97-AF65-F5344CB8AC3E}">
        <p14:creationId xmlns:p14="http://schemas.microsoft.com/office/powerpoint/2010/main" val="344330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pSp>
        <p:nvGrpSpPr>
          <p:cNvPr id="659" name="Google Shape;659;g22d19b7b00c_0_143"/>
          <p:cNvGrpSpPr/>
          <p:nvPr/>
        </p:nvGrpSpPr>
        <p:grpSpPr>
          <a:xfrm>
            <a:off x="1524001" y="857259"/>
            <a:ext cx="9144056" cy="5160136"/>
            <a:chOff x="0" y="13"/>
            <a:chExt cx="24384149" cy="13760362"/>
          </a:xfrm>
        </p:grpSpPr>
        <p:sp>
          <p:nvSpPr>
            <p:cNvPr id="660" name="Google Shape;660;g22d19b7b00c_0_143"/>
            <p:cNvSpPr/>
            <p:nvPr/>
          </p:nvSpPr>
          <p:spPr>
            <a:xfrm>
              <a:off x="55561" y="13558837"/>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1" name="Google Shape;661;g22d19b7b00c_0_143"/>
            <p:cNvSpPr/>
            <p:nvPr/>
          </p:nvSpPr>
          <p:spPr>
            <a:xfrm>
              <a:off x="11944349" y="13579475"/>
              <a:ext cx="12439800" cy="1809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2" name="Google Shape;662;g22d19b7b00c_0_143"/>
            <p:cNvSpPr/>
            <p:nvPr/>
          </p:nvSpPr>
          <p:spPr>
            <a:xfrm>
              <a:off x="55561" y="26986"/>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3" name="Google Shape;663;g22d19b7b00c_0_143"/>
            <p:cNvSpPr/>
            <p:nvPr/>
          </p:nvSpPr>
          <p:spPr>
            <a:xfrm>
              <a:off x="11944349" y="17461"/>
              <a:ext cx="12439800" cy="1809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4" name="Google Shape;664;g22d19b7b00c_0_143"/>
            <p:cNvSpPr/>
            <p:nvPr/>
          </p:nvSpPr>
          <p:spPr>
            <a:xfrm rot="-5400000">
              <a:off x="-5916600" y="5929313"/>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5" name="Google Shape;665;g22d19b7b00c_0_143"/>
            <p:cNvSpPr/>
            <p:nvPr/>
          </p:nvSpPr>
          <p:spPr>
            <a:xfrm rot="-5400000">
              <a:off x="-5916600" y="7620001"/>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6" name="Google Shape;666;g22d19b7b00c_0_143"/>
            <p:cNvSpPr/>
            <p:nvPr/>
          </p:nvSpPr>
          <p:spPr>
            <a:xfrm rot="-5400000">
              <a:off x="18288013" y="5916613"/>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sp>
          <p:nvSpPr>
            <p:cNvPr id="667" name="Google Shape;667;g22d19b7b00c_0_143"/>
            <p:cNvSpPr/>
            <p:nvPr/>
          </p:nvSpPr>
          <p:spPr>
            <a:xfrm rot="-5400000">
              <a:off x="18288013" y="7459662"/>
              <a:ext cx="12012600" cy="179400"/>
            </a:xfrm>
            <a:prstGeom prst="rect">
              <a:avLst/>
            </a:prstGeom>
            <a:solidFill>
              <a:srgbClr val="E9A353"/>
            </a:solidFill>
            <a:ln w="25400" cap="flat" cmpd="sng">
              <a:solidFill>
                <a:srgbClr val="E9A353"/>
              </a:solidFill>
              <a:prstDash val="solid"/>
              <a:miter lim="800000"/>
              <a:headEnd type="none" w="sm" len="sm"/>
              <a:tailEnd type="none" w="sm" len="sm"/>
            </a:ln>
          </p:spPr>
          <p:txBody>
            <a:bodyPr spcFirstLastPara="1" wrap="square" lIns="0" tIns="0" rIns="0" bIns="0" anchor="ctr" anchorCtr="0">
              <a:noAutofit/>
            </a:bodyPr>
            <a:lstStyle/>
            <a:p>
              <a:pPr>
                <a:buClr>
                  <a:srgbClr val="000000"/>
                </a:buClr>
                <a:buSzPts val="1400"/>
              </a:pPr>
              <a:endParaRPr sz="525">
                <a:solidFill>
                  <a:srgbClr val="000000"/>
                </a:solidFill>
                <a:latin typeface="Arial"/>
                <a:ea typeface="Arial"/>
                <a:cs typeface="Arial"/>
                <a:sym typeface="Arial"/>
              </a:endParaRPr>
            </a:p>
          </p:txBody>
        </p:sp>
      </p:grpSp>
      <p:sp>
        <p:nvSpPr>
          <p:cNvPr id="668" name="Google Shape;668;g22d19b7b00c_0_143"/>
          <p:cNvSpPr txBox="1"/>
          <p:nvPr/>
        </p:nvSpPr>
        <p:spPr>
          <a:xfrm>
            <a:off x="3024788" y="1161882"/>
            <a:ext cx="5633437" cy="669528"/>
          </a:xfrm>
          <a:prstGeom prst="rect">
            <a:avLst/>
          </a:prstGeom>
          <a:solidFill>
            <a:srgbClr val="FFFFFF"/>
          </a:solidFill>
          <a:ln>
            <a:noFill/>
          </a:ln>
        </p:spPr>
        <p:txBody>
          <a:bodyPr spcFirstLastPara="1" wrap="square" lIns="34284" tIns="17138" rIns="34284" bIns="17138" anchor="t" anchorCtr="0">
            <a:spAutoFit/>
          </a:bodyPr>
          <a:lstStyle/>
          <a:p>
            <a:pPr algn="ctr"/>
            <a:r>
              <a:rPr lang="en-US" sz="2063" dirty="0">
                <a:latin typeface="Montserrat Medium"/>
                <a:ea typeface="Montserrat Medium"/>
                <a:cs typeface="Montserrat Medium"/>
                <a:sym typeface="Montserrat Medium"/>
              </a:rPr>
              <a:t>… </a:t>
            </a:r>
            <a:r>
              <a:rPr lang="en-US" sz="2063" dirty="0" err="1">
                <a:latin typeface="Montserrat Medium"/>
                <a:ea typeface="Montserrat Medium"/>
                <a:cs typeface="Montserrat Medium"/>
                <a:sym typeface="Montserrat Medium"/>
              </a:rPr>
              <a:t>che</a:t>
            </a:r>
            <a:r>
              <a:rPr lang="en-US" sz="2063" dirty="0">
                <a:latin typeface="Montserrat Medium"/>
                <a:ea typeface="Montserrat Medium"/>
                <a:cs typeface="Montserrat Medium"/>
                <a:sym typeface="Montserrat Medium"/>
              </a:rPr>
              <a:t> </a:t>
            </a:r>
            <a:r>
              <a:rPr lang="en-US" sz="2063" dirty="0" err="1">
                <a:latin typeface="Montserrat Medium"/>
                <a:ea typeface="Montserrat Medium"/>
                <a:cs typeface="Montserrat Medium"/>
                <a:sym typeface="Montserrat Medium"/>
              </a:rPr>
              <a:t>però</a:t>
            </a:r>
            <a:r>
              <a:rPr lang="en-US" sz="2063" dirty="0">
                <a:latin typeface="Montserrat Medium"/>
                <a:ea typeface="Montserrat Medium"/>
                <a:cs typeface="Montserrat Medium"/>
                <a:sym typeface="Montserrat Medium"/>
              </a:rPr>
              <a:t> </a:t>
            </a:r>
            <a:r>
              <a:rPr lang="en-US" sz="2063" dirty="0" err="1">
                <a:latin typeface="Montserrat Medium"/>
                <a:ea typeface="Montserrat Medium"/>
                <a:cs typeface="Montserrat Medium"/>
                <a:sym typeface="Montserrat Medium"/>
              </a:rPr>
              <a:t>compromettono</a:t>
            </a:r>
            <a:r>
              <a:rPr lang="en-US" sz="2063" dirty="0">
                <a:latin typeface="Montserrat Medium"/>
                <a:ea typeface="Montserrat Medium"/>
                <a:cs typeface="Montserrat Medium"/>
                <a:sym typeface="Montserrat Medium"/>
              </a:rPr>
              <a:t> la </a:t>
            </a:r>
            <a:r>
              <a:rPr lang="en-US" sz="2063" dirty="0" err="1">
                <a:latin typeface="Montserrat Medium"/>
                <a:ea typeface="Montserrat Medium"/>
                <a:cs typeface="Montserrat Medium"/>
                <a:sym typeface="Montserrat Medium"/>
              </a:rPr>
              <a:t>qualità</a:t>
            </a:r>
            <a:r>
              <a:rPr lang="en-US" sz="2063" dirty="0">
                <a:latin typeface="Montserrat Medium"/>
                <a:ea typeface="Montserrat Medium"/>
                <a:cs typeface="Montserrat Medium"/>
                <a:sym typeface="Montserrat Medium"/>
              </a:rPr>
              <a:t> </a:t>
            </a:r>
            <a:r>
              <a:rPr lang="en-US" sz="2063" dirty="0" err="1">
                <a:latin typeface="Montserrat Medium"/>
                <a:ea typeface="Montserrat Medium"/>
                <a:cs typeface="Montserrat Medium"/>
                <a:sym typeface="Montserrat Medium"/>
              </a:rPr>
              <a:t>della</a:t>
            </a:r>
            <a:r>
              <a:rPr lang="en-US" sz="2063" dirty="0">
                <a:latin typeface="Montserrat Medium"/>
                <a:ea typeface="Montserrat Medium"/>
                <a:cs typeface="Montserrat Medium"/>
                <a:sym typeface="Montserrat Medium"/>
              </a:rPr>
              <a:t> vita </a:t>
            </a:r>
            <a:r>
              <a:rPr lang="en-US" sz="2063" dirty="0" err="1">
                <a:latin typeface="Montserrat Medium"/>
                <a:ea typeface="Montserrat Medium"/>
                <a:cs typeface="Montserrat Medium"/>
                <a:sym typeface="Montserrat Medium"/>
              </a:rPr>
              <a:t>delle</a:t>
            </a:r>
            <a:r>
              <a:rPr lang="en-US" sz="2063" dirty="0">
                <a:latin typeface="Montserrat Medium"/>
                <a:ea typeface="Montserrat Medium"/>
                <a:cs typeface="Montserrat Medium"/>
                <a:sym typeface="Montserrat Medium"/>
              </a:rPr>
              <a:t> </a:t>
            </a:r>
            <a:r>
              <a:rPr lang="en-US" sz="2063" dirty="0" err="1">
                <a:latin typeface="Montserrat Medium"/>
                <a:ea typeface="Montserrat Medium"/>
                <a:cs typeface="Montserrat Medium"/>
                <a:sym typeface="Montserrat Medium"/>
              </a:rPr>
              <a:t>generazioni</a:t>
            </a:r>
            <a:r>
              <a:rPr lang="en-US" sz="2063" dirty="0">
                <a:latin typeface="Montserrat Medium"/>
                <a:ea typeface="Montserrat Medium"/>
                <a:cs typeface="Montserrat Medium"/>
                <a:sym typeface="Montserrat Medium"/>
              </a:rPr>
              <a:t> future </a:t>
            </a:r>
            <a:endParaRPr sz="1200" dirty="0">
              <a:latin typeface="Montserrat Medium"/>
              <a:ea typeface="Montserrat Medium"/>
              <a:cs typeface="Montserrat Medium"/>
              <a:sym typeface="Montserrat Medium"/>
            </a:endParaRPr>
          </a:p>
        </p:txBody>
      </p:sp>
      <p:pic>
        <p:nvPicPr>
          <p:cNvPr id="669" name="Google Shape;669;g22d19b7b00c_0_143"/>
          <p:cNvPicPr preferRelativeResize="0"/>
          <p:nvPr/>
        </p:nvPicPr>
        <p:blipFill rotWithShape="1">
          <a:blip r:embed="rId3">
            <a:alphaModFix/>
          </a:blip>
          <a:srcRect/>
          <a:stretch/>
        </p:blipFill>
        <p:spPr>
          <a:xfrm>
            <a:off x="3443393" y="2352481"/>
            <a:ext cx="4397944" cy="1613145"/>
          </a:xfrm>
          <a:prstGeom prst="rect">
            <a:avLst/>
          </a:prstGeom>
          <a:noFill/>
          <a:ln>
            <a:noFill/>
          </a:ln>
        </p:spPr>
      </p:pic>
      <p:pic>
        <p:nvPicPr>
          <p:cNvPr id="670" name="Google Shape;670;g22d19b7b00c_0_143"/>
          <p:cNvPicPr preferRelativeResize="0"/>
          <p:nvPr/>
        </p:nvPicPr>
        <p:blipFill rotWithShape="1">
          <a:blip r:embed="rId4">
            <a:alphaModFix/>
          </a:blip>
          <a:srcRect/>
          <a:stretch/>
        </p:blipFill>
        <p:spPr>
          <a:xfrm>
            <a:off x="4107196" y="3859115"/>
            <a:ext cx="3314175" cy="1878028"/>
          </a:xfrm>
          <a:prstGeom prst="rect">
            <a:avLst/>
          </a:prstGeom>
          <a:noFill/>
          <a:ln>
            <a:noFill/>
          </a:ln>
        </p:spPr>
      </p:pic>
    </p:spTree>
    <p:extLst>
      <p:ext uri="{BB962C8B-B14F-4D97-AF65-F5344CB8AC3E}">
        <p14:creationId xmlns:p14="http://schemas.microsoft.com/office/powerpoint/2010/main" val="154421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6BC00F-2BF5-7546-810A-08B9E2DAA1DC}"/>
              </a:ext>
            </a:extLst>
          </p:cNvPr>
          <p:cNvSpPr>
            <a:spLocks noGrp="1"/>
          </p:cNvSpPr>
          <p:nvPr>
            <p:ph type="ctrTitle" idx="4294967295"/>
          </p:nvPr>
        </p:nvSpPr>
        <p:spPr>
          <a:xfrm>
            <a:off x="605080" y="132549"/>
            <a:ext cx="10351192" cy="755650"/>
          </a:xfrm>
        </p:spPr>
        <p:txBody>
          <a:bodyPr>
            <a:noAutofit/>
          </a:bodyPr>
          <a:lstStyle/>
          <a:p>
            <a:br>
              <a:rPr lang="it-IT" sz="2800" dirty="0"/>
            </a:br>
            <a:endParaRPr lang="it-IT" sz="2800" b="1" dirty="0"/>
          </a:p>
        </p:txBody>
      </p:sp>
      <p:sp>
        <p:nvSpPr>
          <p:cNvPr id="4" name="Titolo 1">
            <a:extLst>
              <a:ext uri="{FF2B5EF4-FFF2-40B4-BE49-F238E27FC236}">
                <a16:creationId xmlns:a16="http://schemas.microsoft.com/office/drawing/2014/main" id="{086BC00F-2BF5-7546-810A-08B9E2DAA1DC}"/>
              </a:ext>
            </a:extLst>
          </p:cNvPr>
          <p:cNvSpPr txBox="1">
            <a:spLocks/>
          </p:cNvSpPr>
          <p:nvPr/>
        </p:nvSpPr>
        <p:spPr>
          <a:xfrm>
            <a:off x="6870008" y="1123839"/>
            <a:ext cx="4641272" cy="1258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it-IT" sz="1800" b="1" dirty="0"/>
            </a:br>
            <a:br>
              <a:rPr lang="it-IT" sz="1800" b="1" dirty="0"/>
            </a:br>
            <a:br>
              <a:rPr lang="it-IT" sz="1800" dirty="0"/>
            </a:br>
            <a:br>
              <a:rPr lang="it-IT" sz="1800" dirty="0"/>
            </a:br>
            <a:endParaRPr lang="it-IT" sz="1800" b="1" dirty="0"/>
          </a:p>
        </p:txBody>
      </p:sp>
      <p:sp>
        <p:nvSpPr>
          <p:cNvPr id="6" name="CasellaDiTesto 5"/>
          <p:cNvSpPr txBox="1"/>
          <p:nvPr/>
        </p:nvSpPr>
        <p:spPr>
          <a:xfrm>
            <a:off x="4013200" y="1595120"/>
            <a:ext cx="184731" cy="369332"/>
          </a:xfrm>
          <a:prstGeom prst="rect">
            <a:avLst/>
          </a:prstGeom>
          <a:noFill/>
        </p:spPr>
        <p:txBody>
          <a:bodyPr wrap="none" rtlCol="0">
            <a:spAutoFit/>
          </a:bodyPr>
          <a:lstStyle/>
          <a:p>
            <a:endParaRPr lang="it-IT" dirty="0"/>
          </a:p>
        </p:txBody>
      </p:sp>
      <p:sp>
        <p:nvSpPr>
          <p:cNvPr id="11" name="CasellaDiTesto 10"/>
          <p:cNvSpPr txBox="1"/>
          <p:nvPr/>
        </p:nvSpPr>
        <p:spPr>
          <a:xfrm>
            <a:off x="690506" y="285750"/>
            <a:ext cx="11082394" cy="6063198"/>
          </a:xfrm>
          <a:prstGeom prst="rect">
            <a:avLst/>
          </a:prstGeom>
          <a:noFill/>
        </p:spPr>
        <p:txBody>
          <a:bodyPr wrap="square" rtlCol="0">
            <a:spAutoFit/>
          </a:bodyPr>
          <a:lstStyle/>
          <a:p>
            <a:r>
              <a:rPr lang="it-IT" sz="2800" b="1" dirty="0">
                <a:latin typeface="+mj-lt"/>
                <a:ea typeface="+mj-ea"/>
                <a:cs typeface="+mj-cs"/>
              </a:rPr>
              <a:t>La prevenzione è necessaria ma resta sottofinanziata </a:t>
            </a:r>
          </a:p>
          <a:p>
            <a:br>
              <a:rPr lang="it-IT" sz="2400" b="1" dirty="0">
                <a:latin typeface="Times New Roman" panose="02020603050405020304" pitchFamily="18" charset="0"/>
                <a:ea typeface="+mj-ea"/>
                <a:cs typeface="Times New Roman" panose="02020603050405020304" pitchFamily="18" charset="0"/>
              </a:rPr>
            </a:br>
            <a:r>
              <a:rPr lang="it-IT" sz="2400" dirty="0" err="1">
                <a:latin typeface="Times New Roman" panose="02020603050405020304" pitchFamily="18" charset="0"/>
                <a:cs typeface="Times New Roman" panose="02020603050405020304" pitchFamily="18" charset="0"/>
              </a:rPr>
              <a:t>Piu</a:t>
            </a:r>
            <a:r>
              <a:rPr lang="it-IT" sz="2400" dirty="0">
                <a:latin typeface="Times New Roman" panose="02020603050405020304" pitchFamily="18" charset="0"/>
                <a:cs typeface="Times New Roman" panose="02020603050405020304" pitchFamily="18" charset="0"/>
              </a:rPr>
              <a:t>̀ tardiva è la prevenzione e maggiori sono le conseguenze, anche economiche, che si debbono pagare sul medio-lungo termine. In 9 paesi esaminati, rispettando il trattato di Parigi sul clima vi sarebbe una riduzione di 1,18 milioni di morti entro il 2040  per la diminuzione dell’inquinamento atmosferico, di 5,86 milioni per gli interventi sulla produzione di cibo, e di 1,15 milioni per un aumento dell’</a:t>
            </a:r>
            <a:r>
              <a:rPr lang="it-IT" sz="2400" dirty="0" err="1">
                <a:latin typeface="Times New Roman" panose="02020603050405020304" pitchFamily="18" charset="0"/>
                <a:cs typeface="Times New Roman" panose="02020603050405020304" pitchFamily="18" charset="0"/>
              </a:rPr>
              <a:t>attivita</a:t>
            </a:r>
            <a:r>
              <a:rPr lang="it-IT" sz="2400" dirty="0">
                <a:latin typeface="Times New Roman" panose="02020603050405020304" pitchFamily="18" charset="0"/>
                <a:cs typeface="Times New Roman" panose="02020603050405020304" pitchFamily="18" charset="0"/>
              </a:rPr>
              <a:t>̀ fisica (Hamilton et al, 2021).  </a:t>
            </a:r>
          </a:p>
          <a:p>
            <a:br>
              <a:rPr lang="it-IT" sz="2400" dirty="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Vi è uno </a:t>
            </a:r>
            <a:r>
              <a:rPr lang="it-IT" sz="2400" b="1" dirty="0">
                <a:latin typeface="Times New Roman" panose="02020603050405020304" pitchFamily="18" charset="0"/>
                <a:cs typeface="Times New Roman" panose="02020603050405020304" pitchFamily="18" charset="0"/>
              </a:rPr>
              <a:t>scollamento tra i meccanismi programmatori e finanziari del PNRR e il Piano nazionale della prevenzione 2021-25</a:t>
            </a:r>
            <a:r>
              <a:rPr lang="it-IT" sz="2400" dirty="0">
                <a:latin typeface="Times New Roman" panose="02020603050405020304" pitchFamily="18" charset="0"/>
                <a:cs typeface="Times New Roman" panose="02020603050405020304" pitchFamily="18" charset="0"/>
              </a:rPr>
              <a:t>, finanziato dal Patto per la salute 2020-21 con 200 milioni (una cifra formulata a prescindere dai contenuti e dalle reali esigenze operative del Piano).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concezione </a:t>
            </a:r>
            <a:r>
              <a:rPr lang="it-IT" sz="2400" b="1" i="1" dirty="0">
                <a:latin typeface="Times New Roman" panose="02020603050405020304" pitchFamily="18" charset="0"/>
                <a:cs typeface="Times New Roman" panose="02020603050405020304" pitchFamily="18" charset="0"/>
              </a:rPr>
              <a:t>One Health</a:t>
            </a:r>
            <a:r>
              <a:rPr lang="it-IT" sz="2400" dirty="0">
                <a:latin typeface="Times New Roman" panose="02020603050405020304" pitchFamily="18" charset="0"/>
                <a:cs typeface="Times New Roman" panose="02020603050405020304" pitchFamily="18" charset="0"/>
              </a:rPr>
              <a:t>, ripetutamente indicata nel PNRR, richiederebbe che la prevenzione da ruolo residuale divenisse centrale. </a:t>
            </a:r>
          </a:p>
        </p:txBody>
      </p:sp>
    </p:spTree>
    <p:extLst>
      <p:ext uri="{BB962C8B-B14F-4D97-AF65-F5344CB8AC3E}">
        <p14:creationId xmlns:p14="http://schemas.microsoft.com/office/powerpoint/2010/main" val="16416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D9C429-DA6E-7DBD-08E6-3C9625FBD3F7}"/>
              </a:ext>
            </a:extLst>
          </p:cNvPr>
          <p:cNvSpPr txBox="1"/>
          <p:nvPr/>
        </p:nvSpPr>
        <p:spPr>
          <a:xfrm>
            <a:off x="1743074" y="842963"/>
            <a:ext cx="8558213" cy="5327099"/>
          </a:xfrm>
          <a:prstGeom prst="rect">
            <a:avLst/>
          </a:prstGeom>
          <a:noFill/>
        </p:spPr>
        <p:txBody>
          <a:bodyPr wrap="square">
            <a:spAutoFit/>
          </a:bodyPr>
          <a:lstStyle/>
          <a:p>
            <a:pPr algn="ctr">
              <a:tabLst>
                <a:tab pos="3420110" algn="ctr"/>
                <a:tab pos="5905500" algn="l"/>
              </a:tabLst>
            </a:pPr>
            <a:r>
              <a:rPr lang="it-IT" sz="6000" i="1" dirty="0">
                <a:solidFill>
                  <a:srgbClr val="000000"/>
                </a:solidFill>
                <a:effectLst/>
                <a:latin typeface="Kunstler Script" panose="030304020206070D0D06" pitchFamily="66" charset="77"/>
                <a:ea typeface="Times New Roman" panose="02020603050405020304" pitchFamily="18" charset="0"/>
                <a:cs typeface="Kokila" panose="020B0604020202020204" pitchFamily="34" charset="0"/>
              </a:rPr>
              <a:t>Ministero della Salute</a:t>
            </a:r>
            <a:endParaRPr lang="it-GB" sz="1600" dirty="0">
              <a:effectLst/>
              <a:latin typeface="Times New Roman" panose="02020603050405020304" pitchFamily="18" charset="0"/>
              <a:ea typeface="Times New Roman" panose="02020603050405020304" pitchFamily="18" charset="0"/>
            </a:endParaRPr>
          </a:p>
          <a:p>
            <a:pPr algn="ctr"/>
            <a:r>
              <a:rPr lang="it-IT" sz="3200" b="1" i="1" dirty="0">
                <a:solidFill>
                  <a:srgbClr val="000000"/>
                </a:solidFill>
                <a:effectLst/>
                <a:latin typeface="Kunstler Script" panose="030304020206070D0D06" pitchFamily="66" charset="77"/>
                <a:ea typeface="Times New Roman" panose="02020603050405020304" pitchFamily="18" charset="0"/>
              </a:rPr>
              <a:t>Consiglio Superiore di Sanità</a:t>
            </a:r>
            <a:endParaRPr lang="it-GB" sz="1600" dirty="0">
              <a:effectLst/>
              <a:latin typeface="Times New Roman" panose="02020603050405020304" pitchFamily="18" charset="0"/>
              <a:ea typeface="Times New Roman" panose="02020603050405020304" pitchFamily="18" charset="0"/>
            </a:endParaRPr>
          </a:p>
          <a:p>
            <a:pPr algn="ctr">
              <a:lnSpc>
                <a:spcPts val="500"/>
              </a:lnSpc>
            </a:pPr>
            <a:r>
              <a:rPr lang="it-IT" sz="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1100" dirty="0">
                <a:solidFill>
                  <a:srgbClr val="000000"/>
                </a:solidFill>
                <a:effectLst/>
                <a:latin typeface="Calibri Light" panose="020F0302020204030204" pitchFamily="34" charset="0"/>
                <a:ea typeface="Times New Roman" panose="02020603050405020304" pitchFamily="18" charset="0"/>
              </a:rPr>
              <a:t>Sessione LIII (2022-2025)</a:t>
            </a:r>
            <a:endParaRPr lang="it-GB" sz="1600" dirty="0">
              <a:effectLst/>
              <a:latin typeface="Times New Roman" panose="02020603050405020304" pitchFamily="18" charset="0"/>
              <a:ea typeface="Times New Roman" panose="02020603050405020304" pitchFamily="18" charset="0"/>
            </a:endParaRPr>
          </a:p>
          <a:p>
            <a:pPr algn="ctr"/>
            <a:r>
              <a:rPr lang="it-IT"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1100" i="1" dirty="0">
                <a:solidFill>
                  <a:srgbClr val="000000"/>
                </a:solidFill>
                <a:effectLst/>
                <a:latin typeface="Calibri Light" panose="020F0302020204030204" pitchFamily="34" charset="0"/>
                <a:ea typeface="Times New Roman" panose="02020603050405020304" pitchFamily="18" charset="0"/>
              </a:rPr>
              <a:t>Presidente: Prof. Franco Locatelli</a:t>
            </a:r>
            <a:endParaRPr lang="it-GB" sz="1600" dirty="0">
              <a:effectLst/>
              <a:latin typeface="Times New Roman" panose="02020603050405020304" pitchFamily="18" charset="0"/>
              <a:ea typeface="Times New Roman" panose="02020603050405020304" pitchFamily="18" charset="0"/>
            </a:endParaRPr>
          </a:p>
          <a:p>
            <a:pPr algn="ctr"/>
            <a:r>
              <a:rPr lang="it-IT" sz="1100" i="1" dirty="0">
                <a:solidFill>
                  <a:srgbClr val="000000"/>
                </a:solidFill>
                <a:effectLst/>
                <a:latin typeface="Calibri Light" panose="020F0302020204030204" pitchFamily="34" charset="0"/>
                <a:ea typeface="Times New Roman" panose="02020603050405020304" pitchFamily="18" charset="0"/>
              </a:rPr>
              <a:t> </a:t>
            </a:r>
            <a:r>
              <a:rPr lang="it-IT" sz="1600" i="1" dirty="0">
                <a:solidFill>
                  <a:srgbClr val="00009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1600" i="1" dirty="0">
                <a:solidFill>
                  <a:srgbClr val="00009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1600" i="1" dirty="0">
                <a:solidFill>
                  <a:srgbClr val="00009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1600" i="1" dirty="0">
                <a:solidFill>
                  <a:srgbClr val="00009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3200" b="1" i="1" dirty="0">
                <a:ln>
                  <a:noFill/>
                </a:ln>
                <a:solidFill>
                  <a:srgbClr val="000099"/>
                </a:solidFill>
                <a:effectLst>
                  <a:outerShdw blurRad="50800" dist="38100" dir="2700000" algn="tl">
                    <a:srgbClr val="000000">
                      <a:alpha val="40000"/>
                    </a:srgbClr>
                  </a:outerShdw>
                </a:effectLst>
                <a:latin typeface="Calibri" panose="020F0502020204030204" pitchFamily="34" charset="0"/>
                <a:ea typeface="Times New Roman" panose="02020603050405020304" pitchFamily="18" charset="0"/>
              </a:rPr>
              <a:t>“Riforma dei Sistemi Informativi Sanitari: </a:t>
            </a:r>
            <a:endParaRPr lang="it-GB" sz="1600" dirty="0">
              <a:effectLst/>
              <a:latin typeface="Times New Roman" panose="02020603050405020304" pitchFamily="18" charset="0"/>
              <a:ea typeface="Times New Roman" panose="02020603050405020304" pitchFamily="18" charset="0"/>
            </a:endParaRPr>
          </a:p>
          <a:p>
            <a:pPr algn="ctr"/>
            <a:r>
              <a:rPr lang="it-IT" sz="3200" b="1" i="1" dirty="0">
                <a:ln>
                  <a:noFill/>
                </a:ln>
                <a:solidFill>
                  <a:srgbClr val="000099"/>
                </a:solidFill>
                <a:effectLst>
                  <a:outerShdw blurRad="50800" dist="38100" dir="2700000" algn="tl">
                    <a:srgbClr val="000000">
                      <a:alpha val="40000"/>
                    </a:srgbClr>
                  </a:outerShdw>
                </a:effectLst>
                <a:latin typeface="Calibri" panose="020F0502020204030204" pitchFamily="34" charset="0"/>
                <a:ea typeface="Times New Roman" panose="02020603050405020304" pitchFamily="18" charset="0"/>
              </a:rPr>
              <a:t>sperimentazioni e legislazione sulla privacy”</a:t>
            </a:r>
            <a:endParaRPr lang="it-GB" sz="1600" dirty="0">
              <a:effectLst/>
              <a:latin typeface="Times New Roman" panose="02020603050405020304" pitchFamily="18" charset="0"/>
              <a:ea typeface="Times New Roman" panose="02020603050405020304" pitchFamily="18" charset="0"/>
            </a:endParaRPr>
          </a:p>
          <a:p>
            <a:pPr algn="ctr"/>
            <a:r>
              <a:rPr lang="it-IT" sz="1100" i="1" dirty="0">
                <a:effectLst/>
                <a:latin typeface="Calibri Light" panose="020F0302020204030204" pitchFamily="34" charset="0"/>
                <a:ea typeface="Times New Roman" panose="02020603050405020304" pitchFamily="18" charset="0"/>
              </a:rPr>
              <a:t> </a:t>
            </a:r>
            <a:endParaRPr lang="it-GB" sz="1600" dirty="0">
              <a:effectLst/>
              <a:latin typeface="Times New Roman" panose="02020603050405020304" pitchFamily="18" charset="0"/>
              <a:ea typeface="Times New Roman" panose="02020603050405020304" pitchFamily="18" charset="0"/>
            </a:endParaRPr>
          </a:p>
          <a:p>
            <a:pPr algn="ctr"/>
            <a:r>
              <a:rPr lang="it-IT" sz="1100" i="1" dirty="0">
                <a:effectLst/>
                <a:latin typeface="Calibri Light" panose="020F0302020204030204" pitchFamily="34" charset="0"/>
                <a:ea typeface="Times New Roman" panose="02020603050405020304" pitchFamily="18" charset="0"/>
              </a:rPr>
              <a:t>Coordinatore: Prof. Paolo </a:t>
            </a:r>
            <a:r>
              <a:rPr lang="it-IT" sz="1100" i="1" dirty="0" err="1">
                <a:effectLst/>
                <a:latin typeface="Calibri Light" panose="020F0302020204030204" pitchFamily="34" charset="0"/>
                <a:ea typeface="Times New Roman" panose="02020603050405020304" pitchFamily="18" charset="0"/>
              </a:rPr>
              <a:t>Vineis</a:t>
            </a:r>
            <a:endParaRPr lang="it-GB" sz="1600" dirty="0">
              <a:effectLst/>
              <a:latin typeface="Times New Roman" panose="02020603050405020304" pitchFamily="18" charset="0"/>
              <a:ea typeface="Times New Roman" panose="02020603050405020304" pitchFamily="18" charset="0"/>
            </a:endParaRPr>
          </a:p>
          <a:p>
            <a:pPr algn="ctr"/>
            <a:r>
              <a:rPr lang="it-IT" sz="1100" i="1" dirty="0">
                <a:effectLst/>
                <a:latin typeface="Calibri Light" panose="020F0302020204030204" pitchFamily="34" charset="0"/>
                <a:ea typeface="Times New Roman" panose="02020603050405020304" pitchFamily="18" charset="0"/>
              </a:rPr>
              <a:t>Vice-coordinatore: Prof. Franco Locatelli</a:t>
            </a:r>
          </a:p>
          <a:p>
            <a:pPr algn="ctr"/>
            <a:endParaRPr lang="it-IT" sz="1100" i="1" dirty="0">
              <a:latin typeface="Calibri Light" panose="020F0302020204030204" pitchFamily="34" charset="0"/>
              <a:ea typeface="Times New Roman" panose="02020603050405020304" pitchFamily="18" charset="0"/>
            </a:endParaRPr>
          </a:p>
          <a:p>
            <a:pPr algn="ctr"/>
            <a:endParaRPr lang="it-IT" sz="2000" i="1" dirty="0">
              <a:effectLst/>
              <a:latin typeface="Calibri Light" panose="020F0302020204030204" pitchFamily="34" charset="0"/>
              <a:ea typeface="Times New Roman" panose="02020603050405020304" pitchFamily="18" charset="0"/>
            </a:endParaRPr>
          </a:p>
          <a:p>
            <a:pPr algn="ctr"/>
            <a:r>
              <a:rPr lang="it-IT" sz="2000" i="1" dirty="0">
                <a:latin typeface="Calibri Light" panose="020F0302020204030204" pitchFamily="34" charset="0"/>
                <a:ea typeface="Times New Roman" panose="02020603050405020304" pitchFamily="18" charset="0"/>
              </a:rPr>
              <a:t>Disponibile sul sito del Ministero della Salute</a:t>
            </a:r>
            <a:endParaRPr lang="it-GB" sz="2000" dirty="0">
              <a:effectLst/>
              <a:latin typeface="Times New Roman" panose="02020603050405020304" pitchFamily="18" charset="0"/>
              <a:ea typeface="Times New Roman" panose="02020603050405020304" pitchFamily="18" charset="0"/>
            </a:endParaRPr>
          </a:p>
        </p:txBody>
      </p:sp>
      <p:sp>
        <p:nvSpPr>
          <p:cNvPr id="4" name="CasellaDiTesto 3">
            <a:extLst>
              <a:ext uri="{FF2B5EF4-FFF2-40B4-BE49-F238E27FC236}">
                <a16:creationId xmlns:a16="http://schemas.microsoft.com/office/drawing/2014/main" id="{C427D36D-0D45-ED76-0D5A-E8426A12F51C}"/>
              </a:ext>
            </a:extLst>
          </p:cNvPr>
          <p:cNvSpPr txBox="1"/>
          <p:nvPr/>
        </p:nvSpPr>
        <p:spPr>
          <a:xfrm>
            <a:off x="-5457825" y="5700713"/>
            <a:ext cx="184731" cy="369332"/>
          </a:xfrm>
          <a:prstGeom prst="rect">
            <a:avLst/>
          </a:prstGeom>
          <a:noFill/>
        </p:spPr>
        <p:txBody>
          <a:bodyPr wrap="none" rtlCol="0">
            <a:spAutoFit/>
          </a:bodyPr>
          <a:lstStyle/>
          <a:p>
            <a:endParaRPr lang="it-GB" dirty="0"/>
          </a:p>
        </p:txBody>
      </p:sp>
      <p:sp>
        <p:nvSpPr>
          <p:cNvPr id="5" name="CasellaDiTesto 4">
            <a:extLst>
              <a:ext uri="{FF2B5EF4-FFF2-40B4-BE49-F238E27FC236}">
                <a16:creationId xmlns:a16="http://schemas.microsoft.com/office/drawing/2014/main" id="{2AEFE32C-A834-858B-C507-B34B9C42813C}"/>
              </a:ext>
            </a:extLst>
          </p:cNvPr>
          <p:cNvSpPr txBox="1"/>
          <p:nvPr/>
        </p:nvSpPr>
        <p:spPr>
          <a:xfrm>
            <a:off x="-8815388" y="5715000"/>
            <a:ext cx="184731" cy="369332"/>
          </a:xfrm>
          <a:prstGeom prst="rect">
            <a:avLst/>
          </a:prstGeom>
          <a:noFill/>
        </p:spPr>
        <p:txBody>
          <a:bodyPr wrap="none" rtlCol="0">
            <a:spAutoFit/>
          </a:bodyPr>
          <a:lstStyle/>
          <a:p>
            <a:endParaRPr lang="it-GB"/>
          </a:p>
        </p:txBody>
      </p:sp>
    </p:spTree>
    <p:extLst>
      <p:ext uri="{BB962C8B-B14F-4D97-AF65-F5344CB8AC3E}">
        <p14:creationId xmlns:p14="http://schemas.microsoft.com/office/powerpoint/2010/main" val="85145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piè di pagina 1">
            <a:extLst>
              <a:ext uri="{FF2B5EF4-FFF2-40B4-BE49-F238E27FC236}">
                <a16:creationId xmlns:a16="http://schemas.microsoft.com/office/drawing/2014/main" id="{6AE6FF9C-9E5C-DEC8-888E-AA5A35F536F0}"/>
              </a:ext>
            </a:extLst>
          </p:cNvPr>
          <p:cNvSpPr>
            <a:spLocks noGrp="1" noChangeArrowheads="1"/>
          </p:cNvSpPr>
          <p:nvPr>
            <p:ph type="ftr" sz="quarter" idx="10"/>
          </p:nvPr>
        </p:nvSpPr>
        <p:spPr bwMode="auto">
          <a:xfrm>
            <a:off x="1947864" y="5732463"/>
            <a:ext cx="8262937" cy="98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it-IT" sz="2400" dirty="0" err="1">
                <a:latin typeface="Arial" panose="020B0604020202020204" pitchFamily="34" charset="0"/>
              </a:rPr>
              <a:t>Differenze</a:t>
            </a:r>
            <a:r>
              <a:rPr lang="en-US" altLang="it-IT" sz="2400" dirty="0">
                <a:latin typeface="Arial" panose="020B0604020202020204" pitchFamily="34" charset="0"/>
              </a:rPr>
              <a:t> </a:t>
            </a:r>
            <a:r>
              <a:rPr lang="en-US" altLang="it-IT" sz="2400" dirty="0" err="1">
                <a:latin typeface="Arial" panose="020B0604020202020204" pitchFamily="34" charset="0"/>
              </a:rPr>
              <a:t>sociali</a:t>
            </a:r>
            <a:r>
              <a:rPr lang="en-US" altLang="it-IT" sz="2400" dirty="0">
                <a:latin typeface="Arial" panose="020B0604020202020204" pitchFamily="34" charset="0"/>
              </a:rPr>
              <a:t> </a:t>
            </a:r>
            <a:r>
              <a:rPr lang="en-US" altLang="it-IT" sz="2400" dirty="0" err="1">
                <a:latin typeface="Arial" panose="020B0604020202020204" pitchFamily="34" charset="0"/>
              </a:rPr>
              <a:t>nella</a:t>
            </a:r>
            <a:r>
              <a:rPr lang="en-US" altLang="it-IT" sz="2400" dirty="0">
                <a:latin typeface="Arial" panose="020B0604020202020204" pitchFamily="34" charset="0"/>
              </a:rPr>
              <a:t> </a:t>
            </a:r>
            <a:r>
              <a:rPr lang="en-US" altLang="it-IT" sz="2400" dirty="0" err="1">
                <a:latin typeface="Arial" panose="020B0604020202020204" pitchFamily="34" charset="0"/>
              </a:rPr>
              <a:t>mortalità</a:t>
            </a:r>
            <a:r>
              <a:rPr lang="en-US" altLang="it-IT" sz="2400" dirty="0">
                <a:latin typeface="Arial" panose="020B0604020202020204" pitchFamily="34" charset="0"/>
              </a:rPr>
              <a:t> – il </a:t>
            </a:r>
            <a:r>
              <a:rPr lang="en-US" altLang="it-IT" sz="2400" dirty="0" err="1">
                <a:latin typeface="Arial" panose="020B0604020202020204" pitchFamily="34" charset="0"/>
              </a:rPr>
              <a:t>divario</a:t>
            </a:r>
            <a:r>
              <a:rPr lang="en-US" altLang="it-IT" sz="2400" dirty="0">
                <a:latin typeface="Arial" panose="020B0604020202020204" pitchFamily="34" charset="0"/>
              </a:rPr>
              <a:t> </a:t>
            </a:r>
            <a:r>
              <a:rPr lang="en-US" altLang="it-IT" sz="2400" dirty="0" err="1">
                <a:latin typeface="Arial" panose="020B0604020202020204" pitchFamily="34" charset="0"/>
              </a:rPr>
              <a:t>cresce</a:t>
            </a:r>
            <a:r>
              <a:rPr lang="en-US" altLang="it-IT" sz="2400" dirty="0">
                <a:latin typeface="Arial" panose="020B0604020202020204" pitchFamily="34" charset="0"/>
              </a:rPr>
              <a:t> con </a:t>
            </a:r>
            <a:r>
              <a:rPr lang="en-US" altLang="it-IT" sz="2400" dirty="0" err="1">
                <a:latin typeface="Arial" panose="020B0604020202020204" pitchFamily="34" charset="0"/>
              </a:rPr>
              <a:t>l’età</a:t>
            </a:r>
            <a:r>
              <a:rPr lang="en-US" altLang="it-IT" sz="2400" dirty="0">
                <a:latin typeface="Arial" panose="020B0604020202020204" pitchFamily="34" charset="0"/>
              </a:rPr>
              <a:t> (</a:t>
            </a:r>
            <a:r>
              <a:rPr lang="en-US" altLang="it-IT" sz="2400" dirty="0" err="1">
                <a:latin typeface="Arial" panose="020B0604020202020204" pitchFamily="34" charset="0"/>
              </a:rPr>
              <a:t>dati</a:t>
            </a:r>
            <a:r>
              <a:rPr lang="en-US" altLang="it-IT" sz="2400" dirty="0">
                <a:latin typeface="Arial" panose="020B0604020202020204" pitchFamily="34" charset="0"/>
              </a:rPr>
              <a:t> EPIC, 450.000 </a:t>
            </a:r>
            <a:r>
              <a:rPr lang="en-US" altLang="it-IT" sz="2400" dirty="0" err="1">
                <a:latin typeface="Arial" panose="020B0604020202020204" pitchFamily="34" charset="0"/>
              </a:rPr>
              <a:t>Europei</a:t>
            </a:r>
            <a:r>
              <a:rPr lang="en-US" altLang="it-IT" sz="2400" dirty="0">
                <a:latin typeface="Arial" panose="020B0604020202020204" pitchFamily="34" charset="0"/>
              </a:rPr>
              <a:t>)</a:t>
            </a:r>
          </a:p>
        </p:txBody>
      </p:sp>
      <p:pic>
        <p:nvPicPr>
          <p:cNvPr id="40962" name="officeArt object" descr="Picture 2">
            <a:extLst>
              <a:ext uri="{FF2B5EF4-FFF2-40B4-BE49-F238E27FC236}">
                <a16:creationId xmlns:a16="http://schemas.microsoft.com/office/drawing/2014/main" id="{1DF63DF8-EA37-8270-26E4-0E815B429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368300"/>
            <a:ext cx="48768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75042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5757240" y="79200"/>
            <a:ext cx="6775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 1 </a:t>
            </a:r>
          </a:p>
        </p:txBody>
      </p:sp>
      <p:pic>
        <p:nvPicPr>
          <p:cNvPr id="48" name="Main graphic"/>
          <p:cNvPicPr/>
          <p:nvPr/>
        </p:nvPicPr>
        <p:blipFill>
          <a:blip r:embed="rId3"/>
          <a:stretch/>
        </p:blipFill>
        <p:spPr>
          <a:xfrm>
            <a:off x="3997653" y="149760"/>
            <a:ext cx="3519173" cy="5172120"/>
          </a:xfrm>
          <a:prstGeom prst="rect">
            <a:avLst/>
          </a:prstGeom>
          <a:ln>
            <a:noFill/>
          </a:ln>
        </p:spPr>
      </p:pic>
      <p:sp>
        <p:nvSpPr>
          <p:cNvPr id="49" name="TextShape 2"/>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FFFFFF"/>
                </a:solidFill>
                <a:latin typeface="Arial"/>
              </a:rPr>
              <a:t>The Lancet Regional Health – Europe</a:t>
            </a:r>
            <a:r>
              <a:rPr lang="en-US" sz="900" spc="-1">
                <a:solidFill>
                  <a:srgbClr val="FFFFFF"/>
                </a:solidFill>
                <a:latin typeface="Arial"/>
              </a:rPr>
              <a:t> DOI: (10.1016/j.lanepe.2022.100551) </a:t>
            </a:r>
          </a:p>
        </p:txBody>
      </p:sp>
      <p:sp>
        <p:nvSpPr>
          <p:cNvPr id="50" name="TextShape 3"/>
          <p:cNvSpPr txBox="1"/>
          <p:nvPr/>
        </p:nvSpPr>
        <p:spPr>
          <a:xfrm>
            <a:off x="1460639" y="5746320"/>
            <a:ext cx="9712185" cy="1108800"/>
          </a:xfrm>
          <a:prstGeom prst="rect">
            <a:avLst/>
          </a:prstGeom>
          <a:noFill/>
          <a:ln>
            <a:noFill/>
          </a:ln>
        </p:spPr>
        <p:txBody>
          <a:bodyPr lIns="90000" tIns="46800" rIns="90000" bIns="46800" anchor="ctr"/>
          <a:lstStyle/>
          <a:p>
            <a:r>
              <a:rPr lang="en-US" sz="1600" b="1" strike="noStrike" spc="-1" dirty="0">
                <a:latin typeface="Arial"/>
              </a:rPr>
              <a:t>Educational inequalities between and within countries in total cancer mortality, and for type-specific cancers, in Europe, by sex, for the last period of observation.</a:t>
            </a:r>
            <a:r>
              <a:rPr lang="en-US" sz="1600" b="0" strike="noStrike" spc="-1" dirty="0">
                <a:latin typeface="Arial"/>
              </a:rPr>
              <a:t> Footnote: in each panel, countries are ordered (from left-to-right) according to an increasing level of ASMR for lower-educated. The period of observation varies between 1998 and 2015, depending on the country. North; West/South; Baltic/Central/Eastern. </a:t>
            </a:r>
            <a:r>
              <a:rPr lang="en-US" sz="1600" b="1" strike="noStrike" spc="-1" dirty="0" err="1">
                <a:latin typeface="Times New Roman" panose="02020603050405020304" pitchFamily="18" charset="0"/>
                <a:cs typeface="Times New Roman" panose="02020603050405020304" pitchFamily="18" charset="0"/>
              </a:rPr>
              <a:t>Vaccarella</a:t>
            </a:r>
            <a:r>
              <a:rPr lang="en-US" sz="1600" b="1" strike="noStrike" spc="-1" dirty="0">
                <a:latin typeface="Times New Roman" panose="02020603050405020304" pitchFamily="18" charset="0"/>
                <a:cs typeface="Times New Roman" panose="02020603050405020304" pitchFamily="18" charset="0"/>
              </a:rPr>
              <a:t> et al. </a:t>
            </a:r>
            <a:r>
              <a:rPr lang="it-IT" sz="1600" b="1" i="0" dirty="0">
                <a:effectLst/>
                <a:latin typeface="Times New Roman" panose="02020603050405020304" pitchFamily="18" charset="0"/>
                <a:cs typeface="Times New Roman" panose="02020603050405020304" pitchFamily="18" charset="0"/>
              </a:rPr>
              <a:t>Lancet Reg Health Eur. 2022 </a:t>
            </a:r>
            <a:r>
              <a:rPr lang="it-IT" sz="1600" b="1" i="0" dirty="0" err="1">
                <a:effectLst/>
                <a:latin typeface="Times New Roman" panose="02020603050405020304" pitchFamily="18" charset="0"/>
                <a:cs typeface="Times New Roman" panose="02020603050405020304" pitchFamily="18" charset="0"/>
              </a:rPr>
              <a:t>Nov</a:t>
            </a:r>
            <a:r>
              <a:rPr lang="it-IT" sz="1600" b="1" i="0" dirty="0">
                <a:effectLst/>
                <a:latin typeface="Times New Roman" panose="02020603050405020304" pitchFamily="18" charset="0"/>
                <a:cs typeface="Times New Roman" panose="02020603050405020304" pitchFamily="18" charset="0"/>
              </a:rPr>
              <a:t> 28;25:100551. </a:t>
            </a:r>
            <a:endParaRPr lang="en-US" sz="1600" b="1" strike="noStrike" spc="-1" dirty="0">
              <a:latin typeface="Times New Roman" panose="02020603050405020304" pitchFamily="18" charset="0"/>
              <a:cs typeface="Times New Roman" panose="02020603050405020304" pitchFamily="18" charset="0"/>
            </a:endParaRPr>
          </a:p>
          <a:p>
            <a:endParaRPr lang="en-US" sz="900" b="0" strike="noStrike" spc="-1" dirty="0">
              <a:latin typeface="Arial"/>
            </a:endParaRPr>
          </a:p>
          <a:p>
            <a:endParaRPr lang="en-US" sz="900" spc="-1" dirty="0">
              <a:solidFill>
                <a:srgbClr val="FFFFFF"/>
              </a:solidFill>
              <a:latin typeface="Arial"/>
            </a:endParaRPr>
          </a:p>
        </p:txBody>
      </p:sp>
    </p:spTree>
    <p:extLst>
      <p:ext uri="{BB962C8B-B14F-4D97-AF65-F5344CB8AC3E}">
        <p14:creationId xmlns:p14="http://schemas.microsoft.com/office/powerpoint/2010/main" val="1001738051"/>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1">
            <a:extLst>
              <a:ext uri="{FF2B5EF4-FFF2-40B4-BE49-F238E27FC236}">
                <a16:creationId xmlns:a16="http://schemas.microsoft.com/office/drawing/2014/main" id="{D76AD353-8F20-FD49-ACD0-C3E905E3DB3E}"/>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it-IT" sz="900" dirty="0">
                <a:solidFill>
                  <a:srgbClr val="F7941E"/>
                </a:solidFill>
              </a:rPr>
              <a:t>              </a:t>
            </a:r>
          </a:p>
        </p:txBody>
      </p:sp>
      <p:pic>
        <p:nvPicPr>
          <p:cNvPr id="27650" name="Picture 1" descr="Figure4">
            <a:extLst>
              <a:ext uri="{FF2B5EF4-FFF2-40B4-BE49-F238E27FC236}">
                <a16:creationId xmlns:a16="http://schemas.microsoft.com/office/drawing/2014/main" id="{74D277BF-A9A4-4A41-A805-B99F1B47E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980" y="6350"/>
            <a:ext cx="794347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a:extLst>
              <a:ext uri="{FF2B5EF4-FFF2-40B4-BE49-F238E27FC236}">
                <a16:creationId xmlns:a16="http://schemas.microsoft.com/office/drawing/2014/main" id="{3CD35F63-4AD7-4C4C-9CF2-D371AA3F09CD}"/>
              </a:ext>
            </a:extLst>
          </p:cNvPr>
          <p:cNvSpPr>
            <a:spLocks noChangeArrowheads="1"/>
          </p:cNvSpPr>
          <p:nvPr/>
        </p:nvSpPr>
        <p:spPr bwMode="auto">
          <a:xfrm>
            <a:off x="3611168" y="4994673"/>
            <a:ext cx="496966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endParaRPr lang="en-GB" altLang="en-US" sz="1350" b="1" dirty="0"/>
          </a:p>
          <a:p>
            <a:pPr>
              <a:spcBef>
                <a:spcPct val="0"/>
              </a:spcBef>
              <a:buFontTx/>
              <a:buNone/>
            </a:pPr>
            <a:endParaRPr lang="en-GB" altLang="en-US" sz="1350" b="1" dirty="0"/>
          </a:p>
          <a:p>
            <a:pPr>
              <a:spcBef>
                <a:spcPct val="0"/>
              </a:spcBef>
              <a:buFontTx/>
              <a:buNone/>
            </a:pPr>
            <a:endParaRPr lang="en-GB" altLang="en-US" sz="1350" b="1" dirty="0"/>
          </a:p>
          <a:p>
            <a:pPr>
              <a:spcBef>
                <a:spcPct val="0"/>
              </a:spcBef>
              <a:buFontTx/>
              <a:buNone/>
            </a:pPr>
            <a:endParaRPr lang="en-GB" altLang="en-US" sz="1350" b="1" dirty="0"/>
          </a:p>
          <a:p>
            <a:pPr>
              <a:spcBef>
                <a:spcPct val="0"/>
              </a:spcBef>
              <a:buFontTx/>
              <a:buNone/>
            </a:pPr>
            <a:endParaRPr lang="en-GB" altLang="en-US" sz="1350" b="1" dirty="0"/>
          </a:p>
          <a:p>
            <a:pPr>
              <a:spcBef>
                <a:spcPct val="0"/>
              </a:spcBef>
              <a:buFontTx/>
              <a:buNone/>
            </a:pPr>
            <a:endParaRPr lang="en-GB" altLang="en-US" sz="1350" b="1" dirty="0"/>
          </a:p>
          <a:p>
            <a:pPr>
              <a:spcBef>
                <a:spcPct val="0"/>
              </a:spcBef>
              <a:buFontTx/>
              <a:buNone/>
            </a:pPr>
            <a:endParaRPr lang="en-GB" altLang="en-US" sz="1350" b="1" dirty="0"/>
          </a:p>
          <a:p>
            <a:pPr>
              <a:spcBef>
                <a:spcPct val="0"/>
              </a:spcBef>
              <a:buFontTx/>
              <a:buNone/>
            </a:pPr>
            <a:r>
              <a:rPr lang="en-GB" altLang="en-US" sz="1350" b="1" dirty="0" err="1"/>
              <a:t>Stringhini</a:t>
            </a:r>
            <a:r>
              <a:rPr lang="en-GB" altLang="en-US" sz="1350" b="1" dirty="0"/>
              <a:t> et al, </a:t>
            </a:r>
            <a:r>
              <a:rPr lang="en-GB" altLang="en-US" sz="1350" dirty="0"/>
              <a:t>Lancet </a:t>
            </a:r>
            <a:r>
              <a:rPr lang="fr-FR" altLang="en-US" sz="1350" dirty="0"/>
              <a:t>2017 Mar 25;389(10075):1229-1237</a:t>
            </a:r>
            <a:endParaRPr lang="en-GB" altLang="en-US" sz="1350" dirty="0"/>
          </a:p>
        </p:txBody>
      </p:sp>
    </p:spTree>
    <p:extLst>
      <p:ext uri="{BB962C8B-B14F-4D97-AF65-F5344CB8AC3E}">
        <p14:creationId xmlns:p14="http://schemas.microsoft.com/office/powerpoint/2010/main" val="373093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CECBE056-1C4E-8429-0C15-5C986F041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1" y="293096"/>
            <a:ext cx="4518025" cy="627180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AE2FA61-E72E-180E-6F5D-F1B83429A0B6}"/>
              </a:ext>
            </a:extLst>
          </p:cNvPr>
          <p:cNvSpPr txBox="1"/>
          <p:nvPr/>
        </p:nvSpPr>
        <p:spPr>
          <a:xfrm>
            <a:off x="7686675" y="642939"/>
            <a:ext cx="3714751" cy="4483279"/>
          </a:xfrm>
          <a:prstGeom prst="rect">
            <a:avLst/>
          </a:prstGeom>
          <a:noFill/>
        </p:spPr>
        <p:txBody>
          <a:bodyPr wrap="square">
            <a:spAutoFit/>
          </a:bodyPr>
          <a:lstStyle/>
          <a:p>
            <a:pPr algn="l">
              <a:spcAft>
                <a:spcPts val="1000"/>
              </a:spcAft>
            </a:pPr>
            <a:r>
              <a:rPr lang="it-IT" b="1" i="0" dirty="0">
                <a:solidFill>
                  <a:srgbClr val="333333"/>
                </a:solidFill>
                <a:effectLst/>
                <a:latin typeface="Times New Roman" panose="02020603050405020304" pitchFamily="18" charset="0"/>
                <a:cs typeface="Times New Roman" panose="02020603050405020304" pitchFamily="18" charset="0"/>
              </a:rPr>
              <a:t>Risk </a:t>
            </a:r>
            <a:r>
              <a:rPr lang="it-IT" b="1" i="0" dirty="0" err="1">
                <a:solidFill>
                  <a:srgbClr val="333333"/>
                </a:solidFill>
                <a:effectLst/>
                <a:latin typeface="Times New Roman" panose="02020603050405020304" pitchFamily="18" charset="0"/>
                <a:cs typeface="Times New Roman" panose="02020603050405020304" pitchFamily="18" charset="0"/>
              </a:rPr>
              <a:t>factors</a:t>
            </a:r>
            <a:r>
              <a:rPr lang="it-IT" b="1" i="0" dirty="0">
                <a:solidFill>
                  <a:srgbClr val="333333"/>
                </a:solidFill>
                <a:effectLst/>
                <a:latin typeface="Times New Roman" panose="02020603050405020304" pitchFamily="18" charset="0"/>
                <a:cs typeface="Times New Roman" panose="02020603050405020304" pitchFamily="18" charset="0"/>
              </a:rPr>
              <a:t> of </a:t>
            </a:r>
            <a:r>
              <a:rPr lang="it-IT" b="1" i="0" dirty="0" err="1">
                <a:solidFill>
                  <a:srgbClr val="333333"/>
                </a:solidFill>
                <a:effectLst/>
                <a:latin typeface="Times New Roman" panose="02020603050405020304" pitchFamily="18" charset="0"/>
                <a:cs typeface="Times New Roman" panose="02020603050405020304" pitchFamily="18" charset="0"/>
              </a:rPr>
              <a:t>cardiometabolic</a:t>
            </a:r>
            <a:r>
              <a:rPr lang="it-IT" b="1" i="0" dirty="0">
                <a:solidFill>
                  <a:srgbClr val="333333"/>
                </a:solidFill>
                <a:effectLst/>
                <a:latin typeface="Times New Roman" panose="02020603050405020304" pitchFamily="18" charset="0"/>
                <a:cs typeface="Times New Roman" panose="02020603050405020304" pitchFamily="18" charset="0"/>
              </a:rPr>
              <a:t> health by age and cumulative </a:t>
            </a:r>
            <a:r>
              <a:rPr lang="it-IT" b="1" i="0" dirty="0" err="1">
                <a:solidFill>
                  <a:srgbClr val="333333"/>
                </a:solidFill>
                <a:effectLst/>
                <a:latin typeface="Times New Roman" panose="02020603050405020304" pitchFamily="18" charset="0"/>
                <a:cs typeface="Times New Roman" panose="02020603050405020304" pitchFamily="18" charset="0"/>
              </a:rPr>
              <a:t>neighbourhood</a:t>
            </a:r>
            <a:r>
              <a:rPr lang="it-IT" b="1" i="0" dirty="0">
                <a:solidFill>
                  <a:srgbClr val="333333"/>
                </a:solidFill>
                <a:effectLst/>
                <a:latin typeface="Times New Roman" panose="02020603050405020304" pitchFamily="18" charset="0"/>
                <a:cs typeface="Times New Roman" panose="02020603050405020304" pitchFamily="18" charset="0"/>
              </a:rPr>
              <a:t> </a:t>
            </a:r>
            <a:r>
              <a:rPr lang="it-IT" b="1" i="0" dirty="0" err="1">
                <a:solidFill>
                  <a:srgbClr val="333333"/>
                </a:solidFill>
                <a:effectLst/>
                <a:latin typeface="Times New Roman" panose="02020603050405020304" pitchFamily="18" charset="0"/>
                <a:cs typeface="Times New Roman" panose="02020603050405020304" pitchFamily="18" charset="0"/>
              </a:rPr>
              <a:t>socioeconomic</a:t>
            </a:r>
            <a:r>
              <a:rPr lang="it-IT" b="1" i="0" dirty="0">
                <a:solidFill>
                  <a:srgbClr val="333333"/>
                </a:solidFill>
                <a:effectLst/>
                <a:latin typeface="Times New Roman" panose="02020603050405020304" pitchFamily="18" charset="0"/>
                <a:cs typeface="Times New Roman" panose="02020603050405020304" pitchFamily="18" charset="0"/>
              </a:rPr>
              <a:t> </a:t>
            </a:r>
            <a:r>
              <a:rPr lang="it-IT" b="1" i="0" dirty="0" err="1">
                <a:solidFill>
                  <a:srgbClr val="333333"/>
                </a:solidFill>
                <a:effectLst/>
                <a:latin typeface="Times New Roman" panose="02020603050405020304" pitchFamily="18" charset="0"/>
                <a:cs typeface="Times New Roman" panose="02020603050405020304" pitchFamily="18" charset="0"/>
              </a:rPr>
              <a:t>disadvantage</a:t>
            </a:r>
            <a:endParaRPr lang="it-IT" b="1" i="0" dirty="0">
              <a:solidFill>
                <a:srgbClr val="333333"/>
              </a:solidFill>
              <a:effectLst/>
              <a:latin typeface="Times New Roman" panose="02020603050405020304" pitchFamily="18" charset="0"/>
              <a:cs typeface="Times New Roman" panose="02020603050405020304" pitchFamily="18" charset="0"/>
            </a:endParaRPr>
          </a:p>
          <a:p>
            <a:pPr algn="l">
              <a:spcBef>
                <a:spcPts val="1000"/>
              </a:spcBef>
            </a:pPr>
            <a:r>
              <a:rPr lang="it-IT" b="0" i="0" dirty="0">
                <a:solidFill>
                  <a:srgbClr val="333333"/>
                </a:solidFill>
                <a:effectLst/>
                <a:latin typeface="Times New Roman" panose="02020603050405020304" pitchFamily="18" charset="0"/>
                <a:cs typeface="Times New Roman" panose="02020603050405020304" pitchFamily="18" charset="0"/>
              </a:rPr>
              <a:t>The cutoff for high </a:t>
            </a:r>
            <a:r>
              <a:rPr lang="it-IT" b="0" i="0" dirty="0" err="1">
                <a:solidFill>
                  <a:srgbClr val="333333"/>
                </a:solidFill>
                <a:effectLst/>
                <a:latin typeface="Times New Roman" panose="02020603050405020304" pitchFamily="18" charset="0"/>
                <a:cs typeface="Times New Roman" panose="02020603050405020304" pitchFamily="18" charset="0"/>
              </a:rPr>
              <a:t>neighbourhood</a:t>
            </a:r>
            <a:r>
              <a:rPr lang="it-IT" b="0" i="0" dirty="0">
                <a:solidFill>
                  <a:srgbClr val="333333"/>
                </a:solidFill>
                <a:effectLst/>
                <a:latin typeface="Times New Roman" panose="02020603050405020304" pitchFamily="18" charset="0"/>
                <a:cs typeface="Times New Roman" panose="02020603050405020304" pitchFamily="18" charset="0"/>
              </a:rPr>
              <a:t> </a:t>
            </a:r>
            <a:r>
              <a:rPr lang="it-IT" b="0" i="0" dirty="0" err="1">
                <a:solidFill>
                  <a:srgbClr val="333333"/>
                </a:solidFill>
                <a:effectLst/>
                <a:latin typeface="Times New Roman" panose="02020603050405020304" pitchFamily="18" charset="0"/>
                <a:cs typeface="Times New Roman" panose="02020603050405020304" pitchFamily="18" charset="0"/>
              </a:rPr>
              <a:t>socioeconomic</a:t>
            </a:r>
            <a:r>
              <a:rPr lang="it-IT" b="0" i="0" dirty="0">
                <a:solidFill>
                  <a:srgbClr val="333333"/>
                </a:solidFill>
                <a:effectLst/>
                <a:latin typeface="Times New Roman" panose="02020603050405020304" pitchFamily="18" charset="0"/>
                <a:cs typeface="Times New Roman" panose="02020603050405020304" pitchFamily="18" charset="0"/>
              </a:rPr>
              <a:t> </a:t>
            </a:r>
            <a:r>
              <a:rPr lang="it-IT" b="0" i="0" dirty="0" err="1">
                <a:solidFill>
                  <a:srgbClr val="333333"/>
                </a:solidFill>
                <a:effectLst/>
                <a:latin typeface="Times New Roman" panose="02020603050405020304" pitchFamily="18" charset="0"/>
                <a:cs typeface="Times New Roman" panose="02020603050405020304" pitchFamily="18" charset="0"/>
              </a:rPr>
              <a:t>disadvantage</a:t>
            </a:r>
            <a:r>
              <a:rPr lang="it-IT" b="0" i="0" dirty="0">
                <a:solidFill>
                  <a:srgbClr val="333333"/>
                </a:solidFill>
                <a:effectLst/>
                <a:latin typeface="Times New Roman" panose="02020603050405020304" pitchFamily="18" charset="0"/>
                <a:cs typeface="Times New Roman" panose="02020603050405020304" pitchFamily="18" charset="0"/>
              </a:rPr>
              <a:t> </a:t>
            </a:r>
            <a:r>
              <a:rPr lang="it-IT" b="0" i="0" dirty="0" err="1">
                <a:solidFill>
                  <a:srgbClr val="333333"/>
                </a:solidFill>
                <a:effectLst/>
                <a:latin typeface="Times New Roman" panose="02020603050405020304" pitchFamily="18" charset="0"/>
                <a:cs typeface="Times New Roman" panose="02020603050405020304" pitchFamily="18" charset="0"/>
              </a:rPr>
              <a:t>is</a:t>
            </a:r>
            <a:r>
              <a:rPr lang="it-IT" b="0" i="0" dirty="0">
                <a:solidFill>
                  <a:srgbClr val="333333"/>
                </a:solidFill>
                <a:effectLst/>
                <a:latin typeface="Times New Roman" panose="02020603050405020304" pitchFamily="18" charset="0"/>
                <a:cs typeface="Times New Roman" panose="02020603050405020304" pitchFamily="18" charset="0"/>
              </a:rPr>
              <a:t> &gt;0·5 SD </a:t>
            </a:r>
            <a:r>
              <a:rPr lang="it-IT" b="0" i="0" dirty="0" err="1">
                <a:solidFill>
                  <a:srgbClr val="333333"/>
                </a:solidFill>
                <a:effectLst/>
                <a:latin typeface="Times New Roman" panose="02020603050405020304" pitchFamily="18" charset="0"/>
                <a:cs typeface="Times New Roman" panose="02020603050405020304" pitchFamily="18" charset="0"/>
              </a:rPr>
              <a:t>above</a:t>
            </a:r>
            <a:r>
              <a:rPr lang="it-IT" b="0" i="0" dirty="0">
                <a:solidFill>
                  <a:srgbClr val="333333"/>
                </a:solidFill>
                <a:effectLst/>
                <a:latin typeface="Times New Roman" panose="02020603050405020304" pitchFamily="18" charset="0"/>
                <a:cs typeface="Times New Roman" panose="02020603050405020304" pitchFamily="18" charset="0"/>
              </a:rPr>
              <a:t> the national </a:t>
            </a:r>
            <a:r>
              <a:rPr lang="it-IT" b="0" i="0" dirty="0" err="1">
                <a:solidFill>
                  <a:srgbClr val="333333"/>
                </a:solidFill>
                <a:effectLst/>
                <a:latin typeface="Times New Roman" panose="02020603050405020304" pitchFamily="18" charset="0"/>
                <a:cs typeface="Times New Roman" panose="02020603050405020304" pitchFamily="18" charset="0"/>
              </a:rPr>
              <a:t>mean</a:t>
            </a:r>
            <a:r>
              <a:rPr lang="it-IT" b="0" i="0" dirty="0">
                <a:solidFill>
                  <a:srgbClr val="333333"/>
                </a:solidFill>
                <a:effectLst/>
                <a:latin typeface="Times New Roman" panose="02020603050405020304" pitchFamily="18" charset="0"/>
                <a:cs typeface="Times New Roman" panose="02020603050405020304" pitchFamily="18" charset="0"/>
              </a:rPr>
              <a:t> and the cutoff for low </a:t>
            </a:r>
            <a:r>
              <a:rPr lang="it-IT" b="0" i="0" dirty="0" err="1">
                <a:solidFill>
                  <a:srgbClr val="333333"/>
                </a:solidFill>
                <a:effectLst/>
                <a:latin typeface="Times New Roman" panose="02020603050405020304" pitchFamily="18" charset="0"/>
                <a:cs typeface="Times New Roman" panose="02020603050405020304" pitchFamily="18" charset="0"/>
              </a:rPr>
              <a:t>neighbourhood</a:t>
            </a:r>
            <a:r>
              <a:rPr lang="it-IT" b="0" i="0" dirty="0">
                <a:solidFill>
                  <a:srgbClr val="333333"/>
                </a:solidFill>
                <a:effectLst/>
                <a:latin typeface="Times New Roman" panose="02020603050405020304" pitchFamily="18" charset="0"/>
                <a:cs typeface="Times New Roman" panose="02020603050405020304" pitchFamily="18" charset="0"/>
              </a:rPr>
              <a:t> </a:t>
            </a:r>
            <a:r>
              <a:rPr lang="it-IT" b="0" i="0" dirty="0" err="1">
                <a:solidFill>
                  <a:srgbClr val="333333"/>
                </a:solidFill>
                <a:effectLst/>
                <a:latin typeface="Times New Roman" panose="02020603050405020304" pitchFamily="18" charset="0"/>
                <a:cs typeface="Times New Roman" panose="02020603050405020304" pitchFamily="18" charset="0"/>
              </a:rPr>
              <a:t>socioeconomic</a:t>
            </a:r>
            <a:r>
              <a:rPr lang="it-IT" b="0" i="0" dirty="0">
                <a:solidFill>
                  <a:srgbClr val="333333"/>
                </a:solidFill>
                <a:effectLst/>
                <a:latin typeface="Times New Roman" panose="02020603050405020304" pitchFamily="18" charset="0"/>
                <a:cs typeface="Times New Roman" panose="02020603050405020304" pitchFamily="18" charset="0"/>
              </a:rPr>
              <a:t> </a:t>
            </a:r>
            <a:r>
              <a:rPr lang="it-IT" b="0" i="0" dirty="0" err="1">
                <a:solidFill>
                  <a:srgbClr val="333333"/>
                </a:solidFill>
                <a:effectLst/>
                <a:latin typeface="Times New Roman" panose="02020603050405020304" pitchFamily="18" charset="0"/>
                <a:cs typeface="Times New Roman" panose="02020603050405020304" pitchFamily="18" charset="0"/>
              </a:rPr>
              <a:t>disadvantage</a:t>
            </a:r>
            <a:r>
              <a:rPr lang="it-IT" b="0" i="0" dirty="0">
                <a:solidFill>
                  <a:srgbClr val="333333"/>
                </a:solidFill>
                <a:effectLst/>
                <a:latin typeface="Times New Roman" panose="02020603050405020304" pitchFamily="18" charset="0"/>
                <a:cs typeface="Times New Roman" panose="02020603050405020304" pitchFamily="18" charset="0"/>
              </a:rPr>
              <a:t> </a:t>
            </a:r>
            <a:r>
              <a:rPr lang="it-IT" b="0" i="0" dirty="0" err="1">
                <a:solidFill>
                  <a:srgbClr val="333333"/>
                </a:solidFill>
                <a:effectLst/>
                <a:latin typeface="Times New Roman" panose="02020603050405020304" pitchFamily="18" charset="0"/>
                <a:cs typeface="Times New Roman" panose="02020603050405020304" pitchFamily="18" charset="0"/>
              </a:rPr>
              <a:t>is</a:t>
            </a:r>
            <a:r>
              <a:rPr lang="it-IT" b="0" i="0" dirty="0">
                <a:solidFill>
                  <a:srgbClr val="333333"/>
                </a:solidFill>
                <a:effectLst/>
                <a:latin typeface="Times New Roman" panose="02020603050405020304" pitchFamily="18" charset="0"/>
                <a:cs typeface="Times New Roman" panose="02020603050405020304" pitchFamily="18" charset="0"/>
              </a:rPr>
              <a:t> more </a:t>
            </a:r>
            <a:r>
              <a:rPr lang="it-IT" b="0" i="0" dirty="0" err="1">
                <a:solidFill>
                  <a:srgbClr val="333333"/>
                </a:solidFill>
                <a:effectLst/>
                <a:latin typeface="Times New Roman" panose="02020603050405020304" pitchFamily="18" charset="0"/>
                <a:cs typeface="Times New Roman" panose="02020603050405020304" pitchFamily="18" charset="0"/>
              </a:rPr>
              <a:t>than</a:t>
            </a:r>
            <a:r>
              <a:rPr lang="it-IT" b="0" i="0" dirty="0">
                <a:solidFill>
                  <a:srgbClr val="333333"/>
                </a:solidFill>
                <a:effectLst/>
                <a:latin typeface="Times New Roman" panose="02020603050405020304" pitchFamily="18" charset="0"/>
                <a:cs typeface="Times New Roman" panose="02020603050405020304" pitchFamily="18" charset="0"/>
              </a:rPr>
              <a:t> or </a:t>
            </a:r>
            <a:r>
              <a:rPr lang="it-IT" b="0" i="0" dirty="0" err="1">
                <a:solidFill>
                  <a:srgbClr val="333333"/>
                </a:solidFill>
                <a:effectLst/>
                <a:latin typeface="Times New Roman" panose="02020603050405020304" pitchFamily="18" charset="0"/>
                <a:cs typeface="Times New Roman" panose="02020603050405020304" pitchFamily="18" charset="0"/>
              </a:rPr>
              <a:t>equal</a:t>
            </a:r>
            <a:r>
              <a:rPr lang="it-IT" b="0" i="0" dirty="0">
                <a:solidFill>
                  <a:srgbClr val="333333"/>
                </a:solidFill>
                <a:effectLst/>
                <a:latin typeface="Times New Roman" panose="02020603050405020304" pitchFamily="18" charset="0"/>
                <a:cs typeface="Times New Roman" panose="02020603050405020304" pitchFamily="18" charset="0"/>
              </a:rPr>
              <a:t> to 0·5 SD </a:t>
            </a:r>
            <a:r>
              <a:rPr lang="it-IT" b="0" i="0" dirty="0" err="1">
                <a:solidFill>
                  <a:srgbClr val="333333"/>
                </a:solidFill>
                <a:effectLst/>
                <a:latin typeface="Times New Roman" panose="02020603050405020304" pitchFamily="18" charset="0"/>
                <a:cs typeface="Times New Roman" panose="02020603050405020304" pitchFamily="18" charset="0"/>
              </a:rPr>
              <a:t>below</a:t>
            </a:r>
            <a:r>
              <a:rPr lang="it-IT" b="0" i="0" dirty="0">
                <a:solidFill>
                  <a:srgbClr val="333333"/>
                </a:solidFill>
                <a:effectLst/>
                <a:latin typeface="Times New Roman" panose="02020603050405020304" pitchFamily="18" charset="0"/>
                <a:cs typeface="Times New Roman" panose="02020603050405020304" pitchFamily="18" charset="0"/>
              </a:rPr>
              <a:t> the national </a:t>
            </a:r>
            <a:r>
              <a:rPr lang="it-IT" b="0" i="0" dirty="0" err="1">
                <a:solidFill>
                  <a:srgbClr val="333333"/>
                </a:solidFill>
                <a:effectLst/>
                <a:latin typeface="Times New Roman" panose="02020603050405020304" pitchFamily="18" charset="0"/>
                <a:cs typeface="Times New Roman" panose="02020603050405020304" pitchFamily="18" charset="0"/>
              </a:rPr>
              <a:t>mean</a:t>
            </a:r>
            <a:endParaRPr lang="it-IT" dirty="0">
              <a:solidFill>
                <a:srgbClr val="333333"/>
              </a:solidFill>
              <a:latin typeface="Times New Roman" panose="02020603050405020304" pitchFamily="18" charset="0"/>
              <a:cs typeface="Times New Roman" panose="02020603050405020304" pitchFamily="18" charset="0"/>
            </a:endParaRPr>
          </a:p>
          <a:p>
            <a:pPr algn="l">
              <a:spcBef>
                <a:spcPts val="1000"/>
              </a:spcBef>
            </a:pPr>
            <a:r>
              <a:rPr lang="it-IT" b="0" i="0" dirty="0">
                <a:solidFill>
                  <a:srgbClr val="FF0000"/>
                </a:solidFill>
                <a:effectLst/>
                <a:latin typeface="Times New Roman" panose="02020603050405020304" pitchFamily="18" charset="0"/>
                <a:cs typeface="Times New Roman" panose="02020603050405020304" pitchFamily="18" charset="0"/>
              </a:rPr>
              <a:t>Red</a:t>
            </a:r>
            <a:r>
              <a:rPr lang="it-IT" b="0" i="0" dirty="0">
                <a:solidFill>
                  <a:srgbClr val="333333"/>
                </a:solidFill>
                <a:effectLst/>
                <a:latin typeface="Times New Roman" panose="02020603050405020304" pitchFamily="18" charset="0"/>
                <a:cs typeface="Times New Roman" panose="02020603050405020304" pitchFamily="18" charset="0"/>
              </a:rPr>
              <a:t> Low SES, </a:t>
            </a:r>
            <a:r>
              <a:rPr lang="it-IT" b="0" i="0" dirty="0">
                <a:solidFill>
                  <a:srgbClr val="00B0F0"/>
                </a:solidFill>
                <a:effectLst/>
                <a:latin typeface="Times New Roman" panose="02020603050405020304" pitchFamily="18" charset="0"/>
                <a:cs typeface="Times New Roman" panose="02020603050405020304" pitchFamily="18" charset="0"/>
              </a:rPr>
              <a:t>Blue </a:t>
            </a:r>
            <a:r>
              <a:rPr lang="it-IT" b="0" i="0" dirty="0">
                <a:solidFill>
                  <a:srgbClr val="333333"/>
                </a:solidFill>
                <a:effectLst/>
                <a:latin typeface="Times New Roman" panose="02020603050405020304" pitchFamily="18" charset="0"/>
                <a:cs typeface="Times New Roman" panose="02020603050405020304" pitchFamily="18" charset="0"/>
              </a:rPr>
              <a:t>High SES</a:t>
            </a:r>
            <a:endParaRPr lang="it-IT" dirty="0">
              <a:solidFill>
                <a:srgbClr val="333333"/>
              </a:solidFill>
              <a:latin typeface="Times New Roman" panose="02020603050405020304" pitchFamily="18" charset="0"/>
              <a:cs typeface="Times New Roman" panose="02020603050405020304" pitchFamily="18" charset="0"/>
            </a:endParaRPr>
          </a:p>
          <a:p>
            <a:pPr algn="l">
              <a:spcBef>
                <a:spcPts val="1000"/>
              </a:spcBef>
            </a:pPr>
            <a:r>
              <a:rPr lang="it-IT" b="0" i="0" dirty="0" err="1">
                <a:solidFill>
                  <a:srgbClr val="333333"/>
                </a:solidFill>
                <a:effectLst/>
                <a:latin typeface="Times New Roman" panose="02020603050405020304" pitchFamily="18" charset="0"/>
                <a:cs typeface="Times New Roman" panose="02020603050405020304" pitchFamily="18" charset="0"/>
              </a:rPr>
              <a:t>Kivimaki</a:t>
            </a:r>
            <a:r>
              <a:rPr lang="it-IT" b="0" i="0" dirty="0">
                <a:solidFill>
                  <a:srgbClr val="333333"/>
                </a:solidFill>
                <a:effectLst/>
                <a:latin typeface="Times New Roman" panose="02020603050405020304" pitchFamily="18" charset="0"/>
                <a:cs typeface="Times New Roman" panose="02020603050405020304" pitchFamily="18" charset="0"/>
              </a:rPr>
              <a:t> et al Lancet PH </a:t>
            </a:r>
            <a:r>
              <a:rPr lang="it-IT" b="0" i="0" dirty="0">
                <a:solidFill>
                  <a:srgbClr val="212121"/>
                </a:solidFill>
                <a:effectLst/>
                <a:latin typeface="Times New Roman" panose="02020603050405020304" pitchFamily="18" charset="0"/>
                <a:cs typeface="Times New Roman" panose="02020603050405020304" pitchFamily="18" charset="0"/>
              </a:rPr>
              <a:t>2018 </a:t>
            </a:r>
            <a:r>
              <a:rPr lang="it-IT" b="0" i="0" dirty="0" err="1">
                <a:solidFill>
                  <a:srgbClr val="212121"/>
                </a:solidFill>
                <a:effectLst/>
                <a:latin typeface="Times New Roman" panose="02020603050405020304" pitchFamily="18" charset="0"/>
                <a:cs typeface="Times New Roman" panose="02020603050405020304" pitchFamily="18" charset="0"/>
              </a:rPr>
              <a:t>Aug</a:t>
            </a:r>
            <a:r>
              <a:rPr lang="it-IT" b="0" i="0" dirty="0">
                <a:solidFill>
                  <a:srgbClr val="212121"/>
                </a:solidFill>
                <a:effectLst/>
                <a:latin typeface="Times New Roman" panose="02020603050405020304" pitchFamily="18" charset="0"/>
                <a:cs typeface="Times New Roman" panose="02020603050405020304" pitchFamily="18" charset="0"/>
              </a:rPr>
              <a:t>; 3(8): e365–e373</a:t>
            </a:r>
            <a:endParaRPr lang="it-IT"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64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extLst>
              <a:ext uri="{FF2B5EF4-FFF2-40B4-BE49-F238E27FC236}">
                <a16:creationId xmlns:a16="http://schemas.microsoft.com/office/drawing/2014/main" id="{7C5629A9-BC3D-2EA2-CE7F-13BC1BA28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140" y="278606"/>
            <a:ext cx="3011835" cy="63007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D51E5EF-4ABB-4CDB-6849-D5532969BBE6}"/>
              </a:ext>
            </a:extLst>
          </p:cNvPr>
          <p:cNvSpPr txBox="1"/>
          <p:nvPr/>
        </p:nvSpPr>
        <p:spPr>
          <a:xfrm>
            <a:off x="6629400" y="614363"/>
            <a:ext cx="5057775" cy="5144998"/>
          </a:xfrm>
          <a:prstGeom prst="rect">
            <a:avLst/>
          </a:prstGeom>
          <a:noFill/>
        </p:spPr>
        <p:txBody>
          <a:bodyPr wrap="square">
            <a:spAutoFit/>
          </a:bodyPr>
          <a:lstStyle/>
          <a:p>
            <a:pPr algn="l">
              <a:spcAft>
                <a:spcPts val="1000"/>
              </a:spcAft>
            </a:pPr>
            <a:r>
              <a:rPr lang="it-IT" b="1" i="0" dirty="0">
                <a:solidFill>
                  <a:srgbClr val="333333"/>
                </a:solidFill>
                <a:effectLst/>
                <a:latin typeface="Cambria" panose="02040503050406030204" pitchFamily="18" charset="0"/>
              </a:rPr>
              <a:t>Risk </a:t>
            </a:r>
            <a:r>
              <a:rPr lang="it-IT" b="1" i="0" dirty="0" err="1">
                <a:solidFill>
                  <a:srgbClr val="333333"/>
                </a:solidFill>
                <a:effectLst/>
                <a:latin typeface="Cambria" panose="02040503050406030204" pitchFamily="18" charset="0"/>
              </a:rPr>
              <a:t>factors</a:t>
            </a:r>
            <a:r>
              <a:rPr lang="it-IT" b="1" i="0" dirty="0">
                <a:solidFill>
                  <a:srgbClr val="333333"/>
                </a:solidFill>
                <a:effectLst/>
                <a:latin typeface="Cambria" panose="02040503050406030204" pitchFamily="18" charset="0"/>
              </a:rPr>
              <a:t> for </a:t>
            </a:r>
            <a:r>
              <a:rPr lang="it-IT" b="1" i="0" dirty="0" err="1">
                <a:solidFill>
                  <a:srgbClr val="333333"/>
                </a:solidFill>
                <a:effectLst/>
                <a:latin typeface="Cambria" panose="02040503050406030204" pitchFamily="18" charset="0"/>
              </a:rPr>
              <a:t>diabetes</a:t>
            </a:r>
            <a:r>
              <a:rPr lang="it-IT" b="1" i="0" dirty="0">
                <a:solidFill>
                  <a:srgbClr val="333333"/>
                </a:solidFill>
                <a:effectLst/>
                <a:latin typeface="Cambria" panose="02040503050406030204" pitchFamily="18" charset="0"/>
              </a:rPr>
              <a:t> by age and cumulative </a:t>
            </a:r>
            <a:r>
              <a:rPr lang="it-IT" b="1" i="0" dirty="0" err="1">
                <a:solidFill>
                  <a:srgbClr val="333333"/>
                </a:solidFill>
                <a:effectLst/>
                <a:latin typeface="Cambria" panose="02040503050406030204" pitchFamily="18" charset="0"/>
              </a:rPr>
              <a:t>neighbourhood</a:t>
            </a:r>
            <a:r>
              <a:rPr lang="it-IT" b="1" i="0" dirty="0">
                <a:solidFill>
                  <a:srgbClr val="333333"/>
                </a:solidFill>
                <a:effectLst/>
                <a:latin typeface="Cambria" panose="02040503050406030204" pitchFamily="18" charset="0"/>
              </a:rPr>
              <a:t> </a:t>
            </a:r>
            <a:r>
              <a:rPr lang="it-IT" b="1" i="0" dirty="0" err="1">
                <a:solidFill>
                  <a:srgbClr val="333333"/>
                </a:solidFill>
                <a:effectLst/>
                <a:latin typeface="Cambria" panose="02040503050406030204" pitchFamily="18" charset="0"/>
              </a:rPr>
              <a:t>socioeconomic</a:t>
            </a:r>
            <a:r>
              <a:rPr lang="it-IT" b="1" i="0" dirty="0">
                <a:solidFill>
                  <a:srgbClr val="333333"/>
                </a:solidFill>
                <a:effectLst/>
                <a:latin typeface="Cambria" panose="02040503050406030204" pitchFamily="18" charset="0"/>
              </a:rPr>
              <a:t> </a:t>
            </a:r>
            <a:r>
              <a:rPr lang="it-IT" b="1" i="0" dirty="0" err="1">
                <a:solidFill>
                  <a:srgbClr val="333333"/>
                </a:solidFill>
                <a:effectLst/>
                <a:latin typeface="Cambria" panose="02040503050406030204" pitchFamily="18" charset="0"/>
              </a:rPr>
              <a:t>disadvantage</a:t>
            </a:r>
            <a:endParaRPr lang="it-IT" b="1" i="0" dirty="0">
              <a:solidFill>
                <a:srgbClr val="333333"/>
              </a:solidFill>
              <a:effectLst/>
              <a:latin typeface="Cambria" panose="02040503050406030204" pitchFamily="18" charset="0"/>
            </a:endParaRPr>
          </a:p>
          <a:p>
            <a:pPr algn="l">
              <a:spcBef>
                <a:spcPts val="1000"/>
              </a:spcBef>
            </a:pPr>
            <a:r>
              <a:rPr lang="it-IT" b="0" i="0" dirty="0">
                <a:solidFill>
                  <a:srgbClr val="333333"/>
                </a:solidFill>
                <a:effectLst/>
                <a:latin typeface="Cambria" panose="02040503050406030204" pitchFamily="18" charset="0"/>
              </a:rPr>
              <a:t>The cutoff for high </a:t>
            </a:r>
            <a:r>
              <a:rPr lang="it-IT" b="0" i="0" dirty="0" err="1">
                <a:solidFill>
                  <a:srgbClr val="333333"/>
                </a:solidFill>
                <a:effectLst/>
                <a:latin typeface="Cambria" panose="02040503050406030204" pitchFamily="18" charset="0"/>
              </a:rPr>
              <a:t>neighbourhood</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socioeconomic</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disadvantage</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is</a:t>
            </a:r>
            <a:r>
              <a:rPr lang="it-IT" b="0" i="0" dirty="0">
                <a:solidFill>
                  <a:srgbClr val="333333"/>
                </a:solidFill>
                <a:effectLst/>
                <a:latin typeface="Cambria" panose="02040503050406030204" pitchFamily="18" charset="0"/>
              </a:rPr>
              <a:t> &gt;0·5 SD </a:t>
            </a:r>
            <a:r>
              <a:rPr lang="it-IT" b="0" i="0" dirty="0" err="1">
                <a:solidFill>
                  <a:srgbClr val="333333"/>
                </a:solidFill>
                <a:effectLst/>
                <a:latin typeface="Cambria" panose="02040503050406030204" pitchFamily="18" charset="0"/>
              </a:rPr>
              <a:t>above</a:t>
            </a:r>
            <a:r>
              <a:rPr lang="it-IT" b="0" i="0" dirty="0">
                <a:solidFill>
                  <a:srgbClr val="333333"/>
                </a:solidFill>
                <a:effectLst/>
                <a:latin typeface="Cambria" panose="02040503050406030204" pitchFamily="18" charset="0"/>
              </a:rPr>
              <a:t> the national </a:t>
            </a:r>
            <a:r>
              <a:rPr lang="it-IT" b="0" i="0" dirty="0" err="1">
                <a:solidFill>
                  <a:srgbClr val="333333"/>
                </a:solidFill>
                <a:effectLst/>
                <a:latin typeface="Cambria" panose="02040503050406030204" pitchFamily="18" charset="0"/>
              </a:rPr>
              <a:t>mean</a:t>
            </a:r>
            <a:r>
              <a:rPr lang="it-IT" b="0" i="0" dirty="0">
                <a:solidFill>
                  <a:srgbClr val="333333"/>
                </a:solidFill>
                <a:effectLst/>
                <a:latin typeface="Cambria" panose="02040503050406030204" pitchFamily="18" charset="0"/>
              </a:rPr>
              <a:t> and the cutoff for low </a:t>
            </a:r>
            <a:r>
              <a:rPr lang="it-IT" b="0" i="0" dirty="0" err="1">
                <a:solidFill>
                  <a:srgbClr val="333333"/>
                </a:solidFill>
                <a:effectLst/>
                <a:latin typeface="Cambria" panose="02040503050406030204" pitchFamily="18" charset="0"/>
              </a:rPr>
              <a:t>neighbourhood</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socioeconomic</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disadvantage</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is</a:t>
            </a:r>
            <a:r>
              <a:rPr lang="it-IT" b="0" i="0" dirty="0">
                <a:solidFill>
                  <a:srgbClr val="333333"/>
                </a:solidFill>
                <a:effectLst/>
                <a:latin typeface="Cambria" panose="02040503050406030204" pitchFamily="18" charset="0"/>
              </a:rPr>
              <a:t> more </a:t>
            </a:r>
            <a:r>
              <a:rPr lang="it-IT" b="0" i="0" dirty="0" err="1">
                <a:solidFill>
                  <a:srgbClr val="333333"/>
                </a:solidFill>
                <a:effectLst/>
                <a:latin typeface="Cambria" panose="02040503050406030204" pitchFamily="18" charset="0"/>
              </a:rPr>
              <a:t>than</a:t>
            </a:r>
            <a:r>
              <a:rPr lang="it-IT" b="0" i="0" dirty="0">
                <a:solidFill>
                  <a:srgbClr val="333333"/>
                </a:solidFill>
                <a:effectLst/>
                <a:latin typeface="Cambria" panose="02040503050406030204" pitchFamily="18" charset="0"/>
              </a:rPr>
              <a:t> or </a:t>
            </a:r>
            <a:r>
              <a:rPr lang="it-IT" b="0" i="0" dirty="0" err="1">
                <a:solidFill>
                  <a:srgbClr val="333333"/>
                </a:solidFill>
                <a:effectLst/>
                <a:latin typeface="Cambria" panose="02040503050406030204" pitchFamily="18" charset="0"/>
              </a:rPr>
              <a:t>equal</a:t>
            </a:r>
            <a:r>
              <a:rPr lang="it-IT" b="0" i="0" dirty="0">
                <a:solidFill>
                  <a:srgbClr val="333333"/>
                </a:solidFill>
                <a:effectLst/>
                <a:latin typeface="Cambria" panose="02040503050406030204" pitchFamily="18" charset="0"/>
              </a:rPr>
              <a:t> to 0·5 SD </a:t>
            </a:r>
            <a:r>
              <a:rPr lang="it-IT" b="0" i="0" dirty="0" err="1">
                <a:solidFill>
                  <a:srgbClr val="333333"/>
                </a:solidFill>
                <a:effectLst/>
                <a:latin typeface="Cambria" panose="02040503050406030204" pitchFamily="18" charset="0"/>
              </a:rPr>
              <a:t>below</a:t>
            </a:r>
            <a:r>
              <a:rPr lang="it-IT" b="0" i="0" dirty="0">
                <a:solidFill>
                  <a:srgbClr val="333333"/>
                </a:solidFill>
                <a:effectLst/>
                <a:latin typeface="Cambria" panose="02040503050406030204" pitchFamily="18" charset="0"/>
              </a:rPr>
              <a:t> the national </a:t>
            </a:r>
            <a:r>
              <a:rPr lang="it-IT" b="0" i="0" dirty="0" err="1">
                <a:solidFill>
                  <a:srgbClr val="333333"/>
                </a:solidFill>
                <a:effectLst/>
                <a:latin typeface="Cambria" panose="02040503050406030204" pitchFamily="18" charset="0"/>
              </a:rPr>
              <a:t>mean</a:t>
            </a:r>
            <a:r>
              <a:rPr lang="it-IT" b="0" i="0" dirty="0">
                <a:solidFill>
                  <a:srgbClr val="333333"/>
                </a:solidFill>
                <a:effectLst/>
                <a:latin typeface="Cambria" panose="02040503050406030204" pitchFamily="18" charset="0"/>
              </a:rPr>
              <a:t>. </a:t>
            </a:r>
          </a:p>
          <a:p>
            <a:pPr algn="l">
              <a:spcBef>
                <a:spcPts val="1000"/>
              </a:spcBef>
            </a:pPr>
            <a:r>
              <a:rPr lang="it-IT" b="0" i="0" dirty="0">
                <a:solidFill>
                  <a:srgbClr val="333333"/>
                </a:solidFill>
                <a:effectLst/>
                <a:latin typeface="Cambria" panose="02040503050406030204" pitchFamily="18" charset="0"/>
              </a:rPr>
              <a:t>HOMA-S=</a:t>
            </a:r>
            <a:r>
              <a:rPr lang="it-IT" b="0" i="0" dirty="0" err="1">
                <a:solidFill>
                  <a:srgbClr val="333333"/>
                </a:solidFill>
                <a:effectLst/>
                <a:latin typeface="Cambria" panose="02040503050406030204" pitchFamily="18" charset="0"/>
              </a:rPr>
              <a:t>homoeostasis</a:t>
            </a:r>
            <a:r>
              <a:rPr lang="it-IT" b="0" i="0" dirty="0">
                <a:solidFill>
                  <a:srgbClr val="333333"/>
                </a:solidFill>
                <a:effectLst/>
                <a:latin typeface="Cambria" panose="02040503050406030204" pitchFamily="18" charset="0"/>
              </a:rPr>
              <a:t> model </a:t>
            </a:r>
            <a:r>
              <a:rPr lang="it-IT" b="0" i="0" dirty="0" err="1">
                <a:solidFill>
                  <a:srgbClr val="333333"/>
                </a:solidFill>
                <a:effectLst/>
                <a:latin typeface="Cambria" panose="02040503050406030204" pitchFamily="18" charset="0"/>
              </a:rPr>
              <a:t>assessment</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insulin</a:t>
            </a:r>
            <a:r>
              <a:rPr lang="it-IT" b="0" i="0" dirty="0">
                <a:solidFill>
                  <a:srgbClr val="333333"/>
                </a:solidFill>
                <a:effectLst/>
                <a:latin typeface="Cambria" panose="02040503050406030204" pitchFamily="18" charset="0"/>
              </a:rPr>
              <a:t> </a:t>
            </a:r>
            <a:r>
              <a:rPr lang="it-IT" b="0" i="0" dirty="0" err="1">
                <a:solidFill>
                  <a:srgbClr val="333333"/>
                </a:solidFill>
                <a:effectLst/>
                <a:latin typeface="Cambria" panose="02040503050406030204" pitchFamily="18" charset="0"/>
              </a:rPr>
              <a:t>sensitivity</a:t>
            </a:r>
            <a:r>
              <a:rPr lang="it-IT" b="0" i="0" dirty="0">
                <a:solidFill>
                  <a:srgbClr val="333333"/>
                </a:solidFill>
                <a:effectLst/>
                <a:latin typeface="Cambria" panose="02040503050406030204" pitchFamily="18" charset="0"/>
              </a:rPr>
              <a:t>.</a:t>
            </a:r>
          </a:p>
          <a:p>
            <a:pPr>
              <a:spcBef>
                <a:spcPts val="1000"/>
              </a:spcBef>
            </a:pPr>
            <a:r>
              <a:rPr lang="it-IT" b="0" i="0" dirty="0">
                <a:solidFill>
                  <a:srgbClr val="FF0000"/>
                </a:solidFill>
                <a:effectLst/>
                <a:latin typeface="Times New Roman" panose="02020603050405020304" pitchFamily="18" charset="0"/>
                <a:cs typeface="Times New Roman" panose="02020603050405020304" pitchFamily="18" charset="0"/>
              </a:rPr>
              <a:t>Red</a:t>
            </a:r>
            <a:r>
              <a:rPr lang="it-IT" b="0" i="0" dirty="0">
                <a:solidFill>
                  <a:srgbClr val="333333"/>
                </a:solidFill>
                <a:effectLst/>
                <a:latin typeface="Times New Roman" panose="02020603050405020304" pitchFamily="18" charset="0"/>
                <a:cs typeface="Times New Roman" panose="02020603050405020304" pitchFamily="18" charset="0"/>
              </a:rPr>
              <a:t> Low SES, </a:t>
            </a:r>
            <a:r>
              <a:rPr lang="it-IT" b="0" i="0" dirty="0">
                <a:solidFill>
                  <a:srgbClr val="00B0F0"/>
                </a:solidFill>
                <a:effectLst/>
                <a:latin typeface="Times New Roman" panose="02020603050405020304" pitchFamily="18" charset="0"/>
                <a:cs typeface="Times New Roman" panose="02020603050405020304" pitchFamily="18" charset="0"/>
              </a:rPr>
              <a:t>Blue </a:t>
            </a:r>
            <a:r>
              <a:rPr lang="it-IT" b="0" i="0" dirty="0">
                <a:solidFill>
                  <a:srgbClr val="333333"/>
                </a:solidFill>
                <a:effectLst/>
                <a:latin typeface="Times New Roman" panose="02020603050405020304" pitchFamily="18" charset="0"/>
                <a:cs typeface="Times New Roman" panose="02020603050405020304" pitchFamily="18" charset="0"/>
              </a:rPr>
              <a:t>High SES</a:t>
            </a:r>
            <a:endParaRPr lang="it-IT" dirty="0">
              <a:solidFill>
                <a:srgbClr val="333333"/>
              </a:solidFill>
              <a:latin typeface="Times New Roman" panose="02020603050405020304" pitchFamily="18" charset="0"/>
              <a:cs typeface="Times New Roman" panose="02020603050405020304" pitchFamily="18" charset="0"/>
            </a:endParaRPr>
          </a:p>
          <a:p>
            <a:pPr algn="l">
              <a:spcBef>
                <a:spcPts val="1000"/>
              </a:spcBef>
            </a:pPr>
            <a:endParaRPr lang="it-IT" dirty="0">
              <a:solidFill>
                <a:srgbClr val="333333"/>
              </a:solidFill>
              <a:latin typeface="Cambria" panose="02040503050406030204" pitchFamily="18" charset="0"/>
            </a:endParaRPr>
          </a:p>
          <a:p>
            <a:pPr>
              <a:spcBef>
                <a:spcPts val="1000"/>
              </a:spcBef>
            </a:pPr>
            <a:r>
              <a:rPr lang="it-IT" b="0" i="0" dirty="0" err="1">
                <a:solidFill>
                  <a:srgbClr val="333333"/>
                </a:solidFill>
                <a:effectLst/>
                <a:latin typeface="Times New Roman" panose="02020603050405020304" pitchFamily="18" charset="0"/>
                <a:cs typeface="Times New Roman" panose="02020603050405020304" pitchFamily="18" charset="0"/>
              </a:rPr>
              <a:t>Kivimaki</a:t>
            </a:r>
            <a:r>
              <a:rPr lang="it-IT" b="0" i="0" dirty="0">
                <a:solidFill>
                  <a:srgbClr val="333333"/>
                </a:solidFill>
                <a:effectLst/>
                <a:latin typeface="Times New Roman" panose="02020603050405020304" pitchFamily="18" charset="0"/>
                <a:cs typeface="Times New Roman" panose="02020603050405020304" pitchFamily="18" charset="0"/>
              </a:rPr>
              <a:t> et al Lancet PH </a:t>
            </a:r>
            <a:r>
              <a:rPr lang="it-IT" b="0" i="0" dirty="0">
                <a:solidFill>
                  <a:srgbClr val="212121"/>
                </a:solidFill>
                <a:effectLst/>
                <a:latin typeface="Times New Roman" panose="02020603050405020304" pitchFamily="18" charset="0"/>
                <a:cs typeface="Times New Roman" panose="02020603050405020304" pitchFamily="18" charset="0"/>
              </a:rPr>
              <a:t>2018 </a:t>
            </a:r>
            <a:r>
              <a:rPr lang="it-IT" b="0" i="0" dirty="0" err="1">
                <a:solidFill>
                  <a:srgbClr val="212121"/>
                </a:solidFill>
                <a:effectLst/>
                <a:latin typeface="Times New Roman" panose="02020603050405020304" pitchFamily="18" charset="0"/>
                <a:cs typeface="Times New Roman" panose="02020603050405020304" pitchFamily="18" charset="0"/>
              </a:rPr>
              <a:t>Aug</a:t>
            </a:r>
            <a:r>
              <a:rPr lang="it-IT" b="0" i="0" dirty="0">
                <a:solidFill>
                  <a:srgbClr val="212121"/>
                </a:solidFill>
                <a:effectLst/>
                <a:latin typeface="Times New Roman" panose="02020603050405020304" pitchFamily="18" charset="0"/>
                <a:cs typeface="Times New Roman" panose="02020603050405020304" pitchFamily="18" charset="0"/>
              </a:rPr>
              <a:t>; 3(8): e365–e373</a:t>
            </a:r>
            <a:endParaRPr lang="it-IT" b="0" i="0" dirty="0">
              <a:solidFill>
                <a:srgbClr val="333333"/>
              </a:solidFill>
              <a:effectLst/>
              <a:latin typeface="Times New Roman" panose="02020603050405020304" pitchFamily="18" charset="0"/>
              <a:cs typeface="Times New Roman" panose="02020603050405020304" pitchFamily="18" charset="0"/>
            </a:endParaRPr>
          </a:p>
          <a:p>
            <a:pPr algn="l">
              <a:spcBef>
                <a:spcPts val="1000"/>
              </a:spcBef>
            </a:pPr>
            <a:endParaRPr lang="it-IT" b="0" i="0" dirty="0">
              <a:solidFill>
                <a:srgbClr val="333333"/>
              </a:solidFill>
              <a:effectLst/>
              <a:latin typeface="Cambria" panose="02040503050406030204" pitchFamily="18" charset="0"/>
            </a:endParaRPr>
          </a:p>
        </p:txBody>
      </p:sp>
    </p:spTree>
    <p:extLst>
      <p:ext uri="{BB962C8B-B14F-4D97-AF65-F5344CB8AC3E}">
        <p14:creationId xmlns:p14="http://schemas.microsoft.com/office/powerpoint/2010/main" val="97979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9" name="Diagramme 18">
            <a:extLst>
              <a:ext uri="{FF2B5EF4-FFF2-40B4-BE49-F238E27FC236}">
                <a16:creationId xmlns:a16="http://schemas.microsoft.com/office/drawing/2014/main" id="{15D740BB-4A04-06F9-0518-4A2A7AE47E25}"/>
              </a:ext>
            </a:extLst>
          </p:cNvPr>
          <p:cNvGraphicFramePr/>
          <p:nvPr/>
        </p:nvGraphicFramePr>
        <p:xfrm>
          <a:off x="1957758" y="3802674"/>
          <a:ext cx="6934200" cy="65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ZoneTexte 19">
            <a:extLst>
              <a:ext uri="{FF2B5EF4-FFF2-40B4-BE49-F238E27FC236}">
                <a16:creationId xmlns:a16="http://schemas.microsoft.com/office/drawing/2014/main" id="{9B17CEA8-1B2A-A41F-8DCE-EEF8B2D3BA52}"/>
              </a:ext>
            </a:extLst>
          </p:cNvPr>
          <p:cNvSpPr txBox="1">
            <a:spLocks noChangeArrowheads="1"/>
          </p:cNvSpPr>
          <p:nvPr/>
        </p:nvSpPr>
        <p:spPr bwMode="auto">
          <a:xfrm>
            <a:off x="4632326" y="3957639"/>
            <a:ext cx="2557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it-GB" sz="1800" i="1">
                <a:latin typeface="Calibri" panose="020F0502020204030204" pitchFamily="34" charset="0"/>
              </a:rPr>
              <a:t>Induced biological capital</a:t>
            </a:r>
          </a:p>
        </p:txBody>
      </p:sp>
      <p:graphicFrame>
        <p:nvGraphicFramePr>
          <p:cNvPr id="21" name="Diagramme 20">
            <a:extLst>
              <a:ext uri="{FF2B5EF4-FFF2-40B4-BE49-F238E27FC236}">
                <a16:creationId xmlns:a16="http://schemas.microsoft.com/office/drawing/2014/main" id="{87AFF13E-45F3-26BD-25D8-9C9D48496E25}"/>
              </a:ext>
            </a:extLst>
          </p:cNvPr>
          <p:cNvGraphicFramePr/>
          <p:nvPr/>
        </p:nvGraphicFramePr>
        <p:xfrm>
          <a:off x="3569096" y="1087245"/>
          <a:ext cx="4617720" cy="2560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9461" name="Groupe 41">
            <a:extLst>
              <a:ext uri="{FF2B5EF4-FFF2-40B4-BE49-F238E27FC236}">
                <a16:creationId xmlns:a16="http://schemas.microsoft.com/office/drawing/2014/main" id="{4C9B977F-16E6-6FA2-6CB0-49D447B32608}"/>
              </a:ext>
            </a:extLst>
          </p:cNvPr>
          <p:cNvGrpSpPr>
            <a:grpSpLocks/>
          </p:cNvGrpSpPr>
          <p:nvPr/>
        </p:nvGrpSpPr>
        <p:grpSpPr bwMode="auto">
          <a:xfrm>
            <a:off x="3484563" y="3648075"/>
            <a:ext cx="4792662" cy="242888"/>
            <a:chOff x="2508748" y="3720726"/>
            <a:chExt cx="6389051" cy="323736"/>
          </a:xfrm>
        </p:grpSpPr>
        <p:cxnSp>
          <p:nvCxnSpPr>
            <p:cNvPr id="23" name="Connecteur droit 22">
              <a:extLst>
                <a:ext uri="{FF2B5EF4-FFF2-40B4-BE49-F238E27FC236}">
                  <a16:creationId xmlns:a16="http://schemas.microsoft.com/office/drawing/2014/main" id="{65550CF9-A198-7BF3-1D90-A3FFC1FFCECC}"/>
                </a:ext>
              </a:extLst>
            </p:cNvPr>
            <p:cNvCxnSpPr>
              <a:cxnSpLocks/>
            </p:cNvCxnSpPr>
            <p:nvPr/>
          </p:nvCxnSpPr>
          <p:spPr>
            <a:xfrm>
              <a:off x="2508748" y="3720726"/>
              <a:ext cx="6376353" cy="12696"/>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176F906D-EC41-FEBB-F083-7F87FF1D247A}"/>
                </a:ext>
              </a:extLst>
            </p:cNvPr>
            <p:cNvCxnSpPr>
              <a:cxnSpLocks/>
            </p:cNvCxnSpPr>
            <p:nvPr/>
          </p:nvCxnSpPr>
          <p:spPr>
            <a:xfrm>
              <a:off x="2508748" y="3720726"/>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53875BBE-9E05-8847-3AD5-573261EFAC4B}"/>
                </a:ext>
              </a:extLst>
            </p:cNvPr>
            <p:cNvCxnSpPr>
              <a:cxnSpLocks/>
            </p:cNvCxnSpPr>
            <p:nvPr/>
          </p:nvCxnSpPr>
          <p:spPr>
            <a:xfrm>
              <a:off x="3575354" y="3720726"/>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FD1F1E05-6D72-9A32-8F07-35C00293172C}"/>
                </a:ext>
              </a:extLst>
            </p:cNvPr>
            <p:cNvCxnSpPr>
              <a:cxnSpLocks/>
            </p:cNvCxnSpPr>
            <p:nvPr/>
          </p:nvCxnSpPr>
          <p:spPr>
            <a:xfrm>
              <a:off x="4641959" y="3720726"/>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9E14CABC-6DB4-0021-3974-A57293FCD1A8}"/>
                </a:ext>
              </a:extLst>
            </p:cNvPr>
            <p:cNvCxnSpPr>
              <a:cxnSpLocks/>
            </p:cNvCxnSpPr>
            <p:nvPr/>
          </p:nvCxnSpPr>
          <p:spPr>
            <a:xfrm>
              <a:off x="5708565" y="3720726"/>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a:extLst>
                <a:ext uri="{FF2B5EF4-FFF2-40B4-BE49-F238E27FC236}">
                  <a16:creationId xmlns:a16="http://schemas.microsoft.com/office/drawing/2014/main" id="{0EAB3F36-7EB3-5FBD-7001-74AEDC69BC62}"/>
                </a:ext>
              </a:extLst>
            </p:cNvPr>
            <p:cNvCxnSpPr>
              <a:cxnSpLocks/>
            </p:cNvCxnSpPr>
            <p:nvPr/>
          </p:nvCxnSpPr>
          <p:spPr>
            <a:xfrm>
              <a:off x="6775170" y="3720726"/>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2CD384B6-EA03-8309-DA24-80FE3A9741AD}"/>
                </a:ext>
              </a:extLst>
            </p:cNvPr>
            <p:cNvCxnSpPr>
              <a:cxnSpLocks/>
            </p:cNvCxnSpPr>
            <p:nvPr/>
          </p:nvCxnSpPr>
          <p:spPr>
            <a:xfrm>
              <a:off x="7841776" y="3720726"/>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0F41C2E5-3798-A33F-3CDC-6D84625B6F87}"/>
                </a:ext>
              </a:extLst>
            </p:cNvPr>
            <p:cNvCxnSpPr>
              <a:cxnSpLocks/>
            </p:cNvCxnSpPr>
            <p:nvPr/>
          </p:nvCxnSpPr>
          <p:spPr>
            <a:xfrm>
              <a:off x="8897799" y="3733422"/>
              <a:ext cx="0" cy="3110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41" name="Carré corné 40">
            <a:extLst>
              <a:ext uri="{FF2B5EF4-FFF2-40B4-BE49-F238E27FC236}">
                <a16:creationId xmlns:a16="http://schemas.microsoft.com/office/drawing/2014/main" id="{B6E7F86B-05FA-D958-883A-310170CA8DDA}"/>
              </a:ext>
            </a:extLst>
          </p:cNvPr>
          <p:cNvSpPr/>
          <p:nvPr/>
        </p:nvSpPr>
        <p:spPr>
          <a:xfrm>
            <a:off x="8926513" y="3463925"/>
            <a:ext cx="1308100" cy="1358900"/>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Health outcomes</a:t>
            </a:r>
          </a:p>
        </p:txBody>
      </p:sp>
      <p:sp>
        <p:nvSpPr>
          <p:cNvPr id="19463" name="ZoneTexte 42">
            <a:extLst>
              <a:ext uri="{FF2B5EF4-FFF2-40B4-BE49-F238E27FC236}">
                <a16:creationId xmlns:a16="http://schemas.microsoft.com/office/drawing/2014/main" id="{280BD436-A306-9C4F-64C7-C6E6DAFD48F7}"/>
              </a:ext>
            </a:extLst>
          </p:cNvPr>
          <p:cNvSpPr txBox="1">
            <a:spLocks noChangeArrowheads="1"/>
          </p:cNvSpPr>
          <p:nvPr/>
        </p:nvSpPr>
        <p:spPr bwMode="auto">
          <a:xfrm>
            <a:off x="5653088" y="4475164"/>
            <a:ext cx="1077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it-GB" sz="1800" i="1">
                <a:latin typeface="Calibri" panose="020F0502020204030204" pitchFamily="34" charset="0"/>
              </a:rPr>
              <a:t>lifecourse</a:t>
            </a:r>
          </a:p>
        </p:txBody>
      </p:sp>
      <p:sp>
        <p:nvSpPr>
          <p:cNvPr id="19464" name="CasellaDiTesto 16">
            <a:extLst>
              <a:ext uri="{FF2B5EF4-FFF2-40B4-BE49-F238E27FC236}">
                <a16:creationId xmlns:a16="http://schemas.microsoft.com/office/drawing/2014/main" id="{1EB97E8B-2B46-754E-38DC-F287135B5B66}"/>
              </a:ext>
            </a:extLst>
          </p:cNvPr>
          <p:cNvSpPr txBox="1">
            <a:spLocks noChangeArrowheads="1"/>
          </p:cNvSpPr>
          <p:nvPr/>
        </p:nvSpPr>
        <p:spPr bwMode="auto">
          <a:xfrm>
            <a:off x="3133725" y="5094288"/>
            <a:ext cx="638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it-IT" altLang="it-GB" sz="1800">
                <a:solidFill>
                  <a:srgbClr val="0071BC"/>
                </a:solidFill>
                <a:latin typeface="system-ui"/>
                <a:hlinkClick r:id="rId12"/>
              </a:rPr>
              <a:t>The exposome as the science of social-to-biological transitions.</a:t>
            </a:r>
            <a:r>
              <a:rPr lang="it-IT" altLang="it-GB" sz="1800">
                <a:solidFill>
                  <a:srgbClr val="0071BC"/>
                </a:solidFill>
                <a:latin typeface="system-ui"/>
              </a:rPr>
              <a:t> </a:t>
            </a:r>
            <a:r>
              <a:rPr lang="it-IT" altLang="it-GB" sz="1800" b="1">
                <a:solidFill>
                  <a:srgbClr val="212121"/>
                </a:solidFill>
                <a:latin typeface="system-ui"/>
              </a:rPr>
              <a:t>Vineis P</a:t>
            </a:r>
            <a:r>
              <a:rPr lang="it-IT" altLang="it-GB" sz="1800">
                <a:solidFill>
                  <a:srgbClr val="212121"/>
                </a:solidFill>
                <a:latin typeface="system-ui"/>
              </a:rPr>
              <a:t>, Barouki R.</a:t>
            </a:r>
            <a:r>
              <a:rPr lang="it-IT" altLang="it-GB" sz="1800">
                <a:solidFill>
                  <a:srgbClr val="4D8055"/>
                </a:solidFill>
                <a:latin typeface="system-ui"/>
              </a:rPr>
              <a:t>Environ Int. 2022 May 21;165:107312.</a:t>
            </a:r>
          </a:p>
        </p:txBody>
      </p:sp>
      <p:pic>
        <p:nvPicPr>
          <p:cNvPr id="2" name="Picture 4">
            <a:extLst>
              <a:ext uri="{FF2B5EF4-FFF2-40B4-BE49-F238E27FC236}">
                <a16:creationId xmlns:a16="http://schemas.microsoft.com/office/drawing/2014/main" id="{7A4DD6E4-D3D9-BA43-EBC3-5ACA71E7398F}"/>
              </a:ext>
            </a:extLst>
          </p:cNvPr>
          <p:cNvPicPr>
            <a:picLocks noChangeAspect="1"/>
          </p:cNvPicPr>
          <p:nvPr/>
        </p:nvPicPr>
        <p:blipFill>
          <a:blip r:embed="rId13"/>
          <a:stretch>
            <a:fillRect/>
          </a:stretch>
        </p:blipFill>
        <p:spPr>
          <a:xfrm>
            <a:off x="632395" y="-89645"/>
            <a:ext cx="2936701" cy="3303787"/>
          </a:xfrm>
          <a:prstGeom prst="rect">
            <a:avLst/>
          </a:prstGeom>
        </p:spPr>
      </p:pic>
    </p:spTree>
    <p:extLst>
      <p:ext uri="{BB962C8B-B14F-4D97-AF65-F5344CB8AC3E}">
        <p14:creationId xmlns:p14="http://schemas.microsoft.com/office/powerpoint/2010/main" val="113656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B7CBFC-E2D1-6C79-242C-EBCD54352DC2}"/>
              </a:ext>
            </a:extLst>
          </p:cNvPr>
          <p:cNvPicPr>
            <a:picLocks noGrp="1" noChangeAspect="1"/>
          </p:cNvPicPr>
          <p:nvPr>
            <p:ph idx="1"/>
          </p:nvPr>
        </p:nvPicPr>
        <p:blipFill>
          <a:blip r:embed="rId2"/>
          <a:stretch>
            <a:fillRect/>
          </a:stretch>
        </p:blipFill>
        <p:spPr>
          <a:xfrm>
            <a:off x="7626096" y="152272"/>
            <a:ext cx="3727704" cy="6205659"/>
          </a:xfrm>
        </p:spPr>
      </p:pic>
      <p:pic>
        <p:nvPicPr>
          <p:cNvPr id="7" name="Picture 6">
            <a:extLst>
              <a:ext uri="{FF2B5EF4-FFF2-40B4-BE49-F238E27FC236}">
                <a16:creationId xmlns:a16="http://schemas.microsoft.com/office/drawing/2014/main" id="{0F673029-4820-30C6-FC2E-EF7E58C01532}"/>
              </a:ext>
            </a:extLst>
          </p:cNvPr>
          <p:cNvPicPr>
            <a:picLocks noChangeAspect="1"/>
          </p:cNvPicPr>
          <p:nvPr/>
        </p:nvPicPr>
        <p:blipFill>
          <a:blip r:embed="rId3"/>
          <a:stretch>
            <a:fillRect/>
          </a:stretch>
        </p:blipFill>
        <p:spPr>
          <a:xfrm>
            <a:off x="3389197" y="358486"/>
            <a:ext cx="4115157" cy="5829805"/>
          </a:xfrm>
          <a:prstGeom prst="rect">
            <a:avLst/>
          </a:prstGeom>
        </p:spPr>
      </p:pic>
      <p:pic>
        <p:nvPicPr>
          <p:cNvPr id="9" name="Picture 8">
            <a:extLst>
              <a:ext uri="{FF2B5EF4-FFF2-40B4-BE49-F238E27FC236}">
                <a16:creationId xmlns:a16="http://schemas.microsoft.com/office/drawing/2014/main" id="{9C0202A9-DF2C-5B97-7CF0-9CBCAE610230}"/>
              </a:ext>
            </a:extLst>
          </p:cNvPr>
          <p:cNvPicPr>
            <a:picLocks noChangeAspect="1"/>
          </p:cNvPicPr>
          <p:nvPr/>
        </p:nvPicPr>
        <p:blipFill rotWithShape="1">
          <a:blip r:embed="rId4"/>
          <a:srcRect l="-1" r="1308" b="4102"/>
          <a:stretch/>
        </p:blipFill>
        <p:spPr>
          <a:xfrm>
            <a:off x="1" y="1"/>
            <a:ext cx="4115156" cy="1709927"/>
          </a:xfrm>
          <a:prstGeom prst="rect">
            <a:avLst/>
          </a:prstGeom>
        </p:spPr>
      </p:pic>
      <p:pic>
        <p:nvPicPr>
          <p:cNvPr id="11" name="Picture 10">
            <a:extLst>
              <a:ext uri="{FF2B5EF4-FFF2-40B4-BE49-F238E27FC236}">
                <a16:creationId xmlns:a16="http://schemas.microsoft.com/office/drawing/2014/main" id="{75F49978-0FA3-DCC6-199F-07EA69DB0C4D}"/>
              </a:ext>
            </a:extLst>
          </p:cNvPr>
          <p:cNvPicPr>
            <a:picLocks noChangeAspect="1"/>
          </p:cNvPicPr>
          <p:nvPr/>
        </p:nvPicPr>
        <p:blipFill>
          <a:blip r:embed="rId5"/>
          <a:stretch>
            <a:fillRect/>
          </a:stretch>
        </p:blipFill>
        <p:spPr>
          <a:xfrm>
            <a:off x="268154" y="1783081"/>
            <a:ext cx="1615580" cy="274344"/>
          </a:xfrm>
          <a:prstGeom prst="rect">
            <a:avLst/>
          </a:prstGeom>
        </p:spPr>
      </p:pic>
    </p:spTree>
    <p:extLst>
      <p:ext uri="{BB962C8B-B14F-4D97-AF65-F5344CB8AC3E}">
        <p14:creationId xmlns:p14="http://schemas.microsoft.com/office/powerpoint/2010/main" val="329928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olo 1">
            <a:extLst>
              <a:ext uri="{FF2B5EF4-FFF2-40B4-BE49-F238E27FC236}">
                <a16:creationId xmlns:a16="http://schemas.microsoft.com/office/drawing/2014/main" id="{CF722801-E809-4F22-99D3-6AB7516479D9}"/>
              </a:ext>
            </a:extLst>
          </p:cNvPr>
          <p:cNvSpPr>
            <a:spLocks noGrp="1"/>
          </p:cNvSpPr>
          <p:nvPr>
            <p:ph type="title"/>
          </p:nvPr>
        </p:nvSpPr>
        <p:spPr>
          <a:xfrm>
            <a:off x="924245" y="0"/>
            <a:ext cx="11033398" cy="1015844"/>
          </a:xfrm>
        </p:spPr>
        <p:txBody>
          <a:bodyPr>
            <a:normAutofit/>
          </a:bodyPr>
          <a:lstStyle/>
          <a:p>
            <a:r>
              <a:rPr lang="en-US" altLang="en-US" dirty="0"/>
              <a:t>Socio-economic position and biological aging</a:t>
            </a:r>
          </a:p>
        </p:txBody>
      </p:sp>
      <p:pic>
        <p:nvPicPr>
          <p:cNvPr id="20485" name="Picture 2">
            <a:extLst>
              <a:ext uri="{FF2B5EF4-FFF2-40B4-BE49-F238E27FC236}">
                <a16:creationId xmlns:a16="http://schemas.microsoft.com/office/drawing/2014/main" id="{B07217D1-3E49-42C2-BEF1-5ADFA3884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424" y="1568438"/>
            <a:ext cx="5792613" cy="323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3">
            <a:extLst>
              <a:ext uri="{FF2B5EF4-FFF2-40B4-BE49-F238E27FC236}">
                <a16:creationId xmlns:a16="http://schemas.microsoft.com/office/drawing/2014/main" id="{C1BDDC46-4509-4309-BF88-A88933C1C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53" y="5531350"/>
            <a:ext cx="589900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D31B6B76-2D6C-419E-ACB8-AFCC845A406C}"/>
              </a:ext>
            </a:extLst>
          </p:cNvPr>
          <p:cNvPicPr>
            <a:picLocks noChangeAspect="1"/>
          </p:cNvPicPr>
          <p:nvPr/>
        </p:nvPicPr>
        <p:blipFill rotWithShape="1">
          <a:blip r:embed="rId5"/>
          <a:srcRect l="15000" t="9524" r="54081" b="10069"/>
          <a:stretch/>
        </p:blipFill>
        <p:spPr>
          <a:xfrm>
            <a:off x="22439" y="1766311"/>
            <a:ext cx="2357020" cy="3448018"/>
          </a:xfrm>
          <a:prstGeom prst="rect">
            <a:avLst/>
          </a:prstGeom>
        </p:spPr>
      </p:pic>
      <p:pic>
        <p:nvPicPr>
          <p:cNvPr id="3" name="Picture 2">
            <a:extLst>
              <a:ext uri="{FF2B5EF4-FFF2-40B4-BE49-F238E27FC236}">
                <a16:creationId xmlns:a16="http://schemas.microsoft.com/office/drawing/2014/main" id="{24D98F8C-0FFA-7992-66E2-645435A4FBD9}"/>
              </a:ext>
            </a:extLst>
          </p:cNvPr>
          <p:cNvPicPr>
            <a:picLocks noChangeAspect="1"/>
          </p:cNvPicPr>
          <p:nvPr/>
        </p:nvPicPr>
        <p:blipFill rotWithShape="1">
          <a:blip r:embed="rId6"/>
          <a:srcRect l="28" t="56" r="52277"/>
          <a:stretch/>
        </p:blipFill>
        <p:spPr>
          <a:xfrm>
            <a:off x="8541310" y="2067485"/>
            <a:ext cx="2813507" cy="1422835"/>
          </a:xfrm>
          <a:prstGeom prst="rect">
            <a:avLst/>
          </a:prstGeom>
        </p:spPr>
      </p:pic>
      <p:pic>
        <p:nvPicPr>
          <p:cNvPr id="4" name="Picture 3">
            <a:extLst>
              <a:ext uri="{FF2B5EF4-FFF2-40B4-BE49-F238E27FC236}">
                <a16:creationId xmlns:a16="http://schemas.microsoft.com/office/drawing/2014/main" id="{2D19E6B2-2F1B-03E8-51FF-01F900AC8659}"/>
              </a:ext>
            </a:extLst>
          </p:cNvPr>
          <p:cNvPicPr>
            <a:picLocks noChangeAspect="1"/>
          </p:cNvPicPr>
          <p:nvPr/>
        </p:nvPicPr>
        <p:blipFill>
          <a:blip r:embed="rId7"/>
          <a:stretch>
            <a:fillRect/>
          </a:stretch>
        </p:blipFill>
        <p:spPr>
          <a:xfrm>
            <a:off x="8488639" y="3758152"/>
            <a:ext cx="3150359" cy="1475232"/>
          </a:xfrm>
          <a:prstGeom prst="rect">
            <a:avLst/>
          </a:prstGeom>
        </p:spPr>
      </p:pic>
      <p:sp>
        <p:nvSpPr>
          <p:cNvPr id="6" name="Title 4">
            <a:extLst>
              <a:ext uri="{FF2B5EF4-FFF2-40B4-BE49-F238E27FC236}">
                <a16:creationId xmlns:a16="http://schemas.microsoft.com/office/drawing/2014/main" id="{7CEDA768-6C39-1E4A-252C-F5BBCB02973D}"/>
              </a:ext>
            </a:extLst>
          </p:cNvPr>
          <p:cNvSpPr txBox="1">
            <a:spLocks/>
          </p:cNvSpPr>
          <p:nvPr/>
        </p:nvSpPr>
        <p:spPr>
          <a:xfrm>
            <a:off x="8492849" y="530313"/>
            <a:ext cx="3354091" cy="2274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400" dirty="0"/>
              <a:t>Association between </a:t>
            </a:r>
            <a:r>
              <a:rPr lang="en-GB" altLang="en-US" sz="1400" i="1" dirty="0"/>
              <a:t>Life-course SEP </a:t>
            </a:r>
            <a:r>
              <a:rPr lang="en-GB" altLang="en-US" sz="1400" dirty="0"/>
              <a:t>and DNA methylation age acceleration</a:t>
            </a:r>
            <a:br>
              <a:rPr lang="en-GB" altLang="en-US" sz="1400" dirty="0"/>
            </a:br>
            <a:endParaRPr lang="en-GB" sz="1400" dirty="0"/>
          </a:p>
        </p:txBody>
      </p:sp>
      <p:pic>
        <p:nvPicPr>
          <p:cNvPr id="7" name="Picture 6">
            <a:extLst>
              <a:ext uri="{FF2B5EF4-FFF2-40B4-BE49-F238E27FC236}">
                <a16:creationId xmlns:a16="http://schemas.microsoft.com/office/drawing/2014/main" id="{C7606832-6AA8-EFCA-BA55-D0C4A78FADD0}"/>
              </a:ext>
            </a:extLst>
          </p:cNvPr>
          <p:cNvPicPr>
            <a:picLocks noChangeAspect="1"/>
          </p:cNvPicPr>
          <p:nvPr/>
        </p:nvPicPr>
        <p:blipFill>
          <a:blip r:embed="rId8"/>
          <a:stretch>
            <a:fillRect/>
          </a:stretch>
        </p:blipFill>
        <p:spPr>
          <a:xfrm>
            <a:off x="10991254" y="1667375"/>
            <a:ext cx="1023256" cy="990991"/>
          </a:xfrm>
          <a:prstGeom prst="rect">
            <a:avLst/>
          </a:prstGeom>
        </p:spPr>
      </p:pic>
      <p:sp>
        <p:nvSpPr>
          <p:cNvPr id="8" name="TextBox 7">
            <a:extLst>
              <a:ext uri="{FF2B5EF4-FFF2-40B4-BE49-F238E27FC236}">
                <a16:creationId xmlns:a16="http://schemas.microsoft.com/office/drawing/2014/main" id="{487B4F36-672D-0888-7F78-1C7F284CC5A9}"/>
              </a:ext>
            </a:extLst>
          </p:cNvPr>
          <p:cNvSpPr txBox="1"/>
          <p:nvPr/>
        </p:nvSpPr>
        <p:spPr>
          <a:xfrm flipH="1">
            <a:off x="8488639" y="1781203"/>
            <a:ext cx="7361844" cy="1938992"/>
          </a:xfrm>
          <a:prstGeom prst="rect">
            <a:avLst/>
          </a:prstGeom>
          <a:noFill/>
        </p:spPr>
        <p:txBody>
          <a:bodyPr wrap="square" rtlCol="0">
            <a:spAutoFit/>
          </a:bodyPr>
          <a:lstStyle/>
          <a:p>
            <a:r>
              <a:rPr lang="en-GB" sz="1200" b="1" dirty="0"/>
              <a:t>Basic model</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Full model</a:t>
            </a:r>
          </a:p>
        </p:txBody>
      </p:sp>
      <p:sp>
        <p:nvSpPr>
          <p:cNvPr id="9" name="Rectangle 8">
            <a:extLst>
              <a:ext uri="{FF2B5EF4-FFF2-40B4-BE49-F238E27FC236}">
                <a16:creationId xmlns:a16="http://schemas.microsoft.com/office/drawing/2014/main" id="{4062D878-8914-F098-98B7-22BD008020C0}"/>
              </a:ext>
            </a:extLst>
          </p:cNvPr>
          <p:cNvSpPr/>
          <p:nvPr/>
        </p:nvSpPr>
        <p:spPr>
          <a:xfrm>
            <a:off x="8110037" y="1143000"/>
            <a:ext cx="3904473" cy="5509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394E8B3-F977-512D-AD75-5CC59669A160}"/>
              </a:ext>
            </a:extLst>
          </p:cNvPr>
          <p:cNvSpPr txBox="1"/>
          <p:nvPr/>
        </p:nvSpPr>
        <p:spPr>
          <a:xfrm>
            <a:off x="8188255" y="5476085"/>
            <a:ext cx="3166562" cy="1569660"/>
          </a:xfrm>
          <a:prstGeom prst="rect">
            <a:avLst/>
          </a:prstGeom>
          <a:noFill/>
        </p:spPr>
        <p:txBody>
          <a:bodyPr wrap="square">
            <a:spAutoFit/>
          </a:bodyPr>
          <a:lstStyle/>
          <a:p>
            <a:r>
              <a:rPr lang="en-GB" sz="1200" dirty="0"/>
              <a:t>Analysis of 2,300 people in two population cohorts in Italy and Ireland</a:t>
            </a:r>
          </a:p>
          <a:p>
            <a:endParaRPr lang="en-GB" sz="1200" dirty="0"/>
          </a:p>
          <a:p>
            <a:endParaRPr lang="en-GB" sz="1200" dirty="0"/>
          </a:p>
          <a:p>
            <a:r>
              <a:rPr lang="it-IT" sz="1200" i="1" dirty="0"/>
              <a:t>Fiorito (2017) </a:t>
            </a:r>
            <a:r>
              <a:rPr lang="it-IT" sz="1200" i="1" dirty="0" err="1"/>
              <a:t>Nat</a:t>
            </a:r>
            <a:r>
              <a:rPr lang="it-IT" sz="1200" i="1" dirty="0"/>
              <a:t> Sci Reports</a:t>
            </a:r>
          </a:p>
          <a:p>
            <a:endParaRPr lang="en-GB" sz="1200" dirty="0"/>
          </a:p>
          <a:p>
            <a:endParaRPr lang="en-GB" sz="1200" dirty="0"/>
          </a:p>
          <a:p>
            <a:endParaRPr lang="en-GB" sz="1200" dirty="0"/>
          </a:p>
        </p:txBody>
      </p:sp>
      <p:pic>
        <p:nvPicPr>
          <p:cNvPr id="12" name="Picture 1" descr="C:\Users\tsimmon1\Desktop\Lifepath_logo_proposal copy (2)_Page_14.jpg">
            <a:extLst>
              <a:ext uri="{FF2B5EF4-FFF2-40B4-BE49-F238E27FC236}">
                <a16:creationId xmlns:a16="http://schemas.microsoft.com/office/drawing/2014/main" id="{852D3F28-90AE-2777-066E-5877C5519B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0963" b="26485"/>
          <a:stretch>
            <a:fillRect/>
          </a:stretch>
        </p:blipFill>
        <p:spPr bwMode="auto">
          <a:xfrm>
            <a:off x="10751990" y="6162728"/>
            <a:ext cx="1205653" cy="36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4393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1061</Words>
  <Application>Microsoft Macintosh PowerPoint</Application>
  <PresentationFormat>Widescreen</PresentationFormat>
  <Paragraphs>131</Paragraphs>
  <Slides>19</Slides>
  <Notes>8</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19</vt:i4>
      </vt:variant>
    </vt:vector>
  </HeadingPairs>
  <TitlesOfParts>
    <vt:vector size="33" baseType="lpstr">
      <vt:lpstr>Arial</vt:lpstr>
      <vt:lpstr>Arial Narrow</vt:lpstr>
      <vt:lpstr>Calibri</vt:lpstr>
      <vt:lpstr>Calibri Light</vt:lpstr>
      <vt:lpstr>Cambria</vt:lpstr>
      <vt:lpstr>Helvetica</vt:lpstr>
      <vt:lpstr>Helvetica Neue</vt:lpstr>
      <vt:lpstr>Kunstler Script</vt:lpstr>
      <vt:lpstr>Montserrat Medium</vt:lpstr>
      <vt:lpstr>Proxima Nova</vt:lpstr>
      <vt:lpstr>system-ui</vt:lpstr>
      <vt:lpstr>Times</vt:lpstr>
      <vt:lpstr>Times New Roman</vt:lpstr>
      <vt:lpstr>Tema di Office</vt:lpstr>
      <vt:lpstr>        Nuove conoscenze sull'impatto sulla salute delle diseguaglianze sociali  Il capitale biologico  Paolo Vineis  Modena 5 Maggio 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Socio-economic position and biological aging</vt:lpstr>
      <vt:lpstr>        Categorie che richiedono particolare attenzione</vt:lpstr>
      <vt:lpstr>Presentazione standard di PowerPoint</vt:lpstr>
      <vt:lpstr>Presentazione standard di PowerPoint</vt:lpstr>
      <vt:lpstr>Presentazione standard di PowerPoint</vt:lpstr>
      <vt:lpstr>Preparing for Life Program</vt:lpstr>
      <vt:lpstr>Distribution of BAS GCA Cognitive Scores</vt:lpstr>
      <vt:lpstr>Presentazione standard di PowerPoint</vt:lpstr>
      <vt:lpstr>Presentazione standard di PowerPoint</vt:lpstr>
      <vt:lpstr>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Perché la prevenzione è necessaria e perché è sottofinanziata   Più tardiva è la prevenzione e maggiori sono le conseguenze, anche economiche, che si debbono pagare sul medio-lungo termine.  In 9 paesi che sono stati esaminati rispettando il trattato di Parigi sul clima vi sarebbe una riduzione di 1,18 milioni di morti entro il 2040  per la diminuzione dell’inquinamento atmosferico, di 5,86 milioni per gli interventi sulla produzione di cibo, e di 1,15 milioni per un aumento dell’attività fisica.</dc:title>
  <dc:creator>Microsoft Office User</dc:creator>
  <cp:lastModifiedBy>Vineis, Paolo</cp:lastModifiedBy>
  <cp:revision>42</cp:revision>
  <dcterms:created xsi:type="dcterms:W3CDTF">2022-04-21T16:39:55Z</dcterms:created>
  <dcterms:modified xsi:type="dcterms:W3CDTF">2023-05-05T08:14:21Z</dcterms:modified>
</cp:coreProperties>
</file>