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74" r:id="rId6"/>
    <p:sldId id="275" r:id="rId7"/>
    <p:sldId id="259" r:id="rId8"/>
    <p:sldId id="262" r:id="rId9"/>
    <p:sldId id="263" r:id="rId10"/>
    <p:sldId id="270" r:id="rId11"/>
    <p:sldId id="271" r:id="rId12"/>
    <p:sldId id="269" r:id="rId13"/>
    <p:sldId id="264" r:id="rId14"/>
    <p:sldId id="265" r:id="rId15"/>
    <p:sldId id="266" r:id="rId16"/>
    <p:sldId id="267" r:id="rId17"/>
    <p:sldId id="276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69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77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59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50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12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15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5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69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29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16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78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06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3C59-629D-4E18-956A-84C9F0A7CC6A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1831-3054-4538-AD4D-71385080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40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Valutare le politiche pubbliche a partire dai dati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r>
              <a:rPr lang="it-IT" dirty="0"/>
              <a:t>Tito Boeri</a:t>
            </a:r>
          </a:p>
          <a:p>
            <a:endParaRPr lang="it-IT" dirty="0"/>
          </a:p>
          <a:p>
            <a:r>
              <a:rPr lang="it-IT" dirty="0" smtClean="0"/>
              <a:t>Convegno Conoscere per Intervenire, Modena 5 maggio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275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Limiti dati amministrativi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Non coprono settore informale</a:t>
            </a:r>
          </a:p>
          <a:p>
            <a:r>
              <a:rPr lang="it-IT" sz="4000" dirty="0"/>
              <a:t>Non danno informazioni su attività non svolte sul mercato</a:t>
            </a:r>
          </a:p>
          <a:p>
            <a:r>
              <a:rPr lang="it-IT" sz="4000" dirty="0"/>
              <a:t>Raramente danno informazioni su legami familiari</a:t>
            </a:r>
          </a:p>
          <a:p>
            <a:r>
              <a:rPr lang="it-IT" sz="4000" dirty="0"/>
              <a:t>E ancor meno su consumi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8393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Abbinamento con indagini campionarie 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Si può rimediare a diversi di questi problemi</a:t>
            </a:r>
          </a:p>
          <a:p>
            <a:pPr lvl="1"/>
            <a:r>
              <a:rPr lang="it-IT" sz="3200" dirty="0"/>
              <a:t>Usare dati amministrativi come sampling frame e </a:t>
            </a:r>
            <a:r>
              <a:rPr lang="it-IT" sz="3200" dirty="0">
                <a:solidFill>
                  <a:schemeClr val="accent5"/>
                </a:solidFill>
              </a:rPr>
              <a:t>matchare</a:t>
            </a:r>
            <a:r>
              <a:rPr lang="it-IT" sz="3200" dirty="0"/>
              <a:t> queste rilevazioni con dati campionari (come esperimento randomizzato condotto ex-post)</a:t>
            </a:r>
          </a:p>
          <a:p>
            <a:pPr lvl="1"/>
            <a:r>
              <a:rPr lang="it-IT" sz="3200" dirty="0"/>
              <a:t>Prendere «universo» di dati campionari e matcharlo con dati amministrativi. </a:t>
            </a:r>
          </a:p>
          <a:p>
            <a:r>
              <a:rPr lang="it-IT" sz="3200" dirty="0"/>
              <a:t>Tecniche di </a:t>
            </a:r>
            <a:r>
              <a:rPr lang="it-IT" sz="3200" dirty="0" err="1"/>
              <a:t>matching</a:t>
            </a:r>
            <a:r>
              <a:rPr lang="it-IT" sz="3200" dirty="0"/>
              <a:t> anche senza accesso a id (</a:t>
            </a:r>
            <a:r>
              <a:rPr lang="it-IT" sz="3200" dirty="0" err="1"/>
              <a:t>propensity</a:t>
            </a:r>
            <a:r>
              <a:rPr lang="it-IT" sz="3200" dirty="0"/>
              <a:t> score </a:t>
            </a:r>
            <a:r>
              <a:rPr lang="it-IT" sz="3200" dirty="0" err="1"/>
              <a:t>matching</a:t>
            </a:r>
            <a:r>
              <a:rPr lang="it-IT" sz="3200" dirty="0"/>
              <a:t>, </a:t>
            </a:r>
            <a:r>
              <a:rPr lang="it-IT" sz="3200" dirty="0" err="1"/>
              <a:t>synthetic</a:t>
            </a:r>
            <a:r>
              <a:rPr lang="it-IT" sz="3200" dirty="0"/>
              <a:t> control, etc.) </a:t>
            </a:r>
          </a:p>
          <a:p>
            <a:r>
              <a:rPr lang="it-IT" sz="3200" dirty="0"/>
              <a:t>Utile anche abbinamento con altre banche dati amministrative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266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73CD2B9F-FD48-4D51-A498-F1ED8502C4BC}"/>
              </a:ext>
            </a:extLst>
          </p:cNvPr>
          <p:cNvSpPr txBox="1"/>
          <p:nvPr/>
        </p:nvSpPr>
        <p:spPr>
          <a:xfrm>
            <a:off x="413239" y="1441937"/>
            <a:ext cx="1136552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Quesiti:</a:t>
            </a:r>
          </a:p>
          <a:p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le caratteristiche sociodemografiche e reddituali dei lavoratori occupati nelle imprese, classificate in base al rischio operativo derivante dalla crisi economica e sanitaria?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le caratteristiche sociodemografiche e reddituali delle persone che hanno contratto il COVID-19?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evidenze sono disponibili sull’evoluzione della situazione degli individui e delle famiglie beneficiari dei provvedimenti di sostegno al reddito?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evolve l’occupazione nelle imprese in base al rischio operativo derivante dalla crisi economica e sanitaria?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caratteristiche presentano le imprese e i lavoratori coinvolti nelle attivazioni e cessazioni di contratti di posizioni lavorative dipendenti?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le condizioni abitative e le connessioni internet di chi lavora in remoto?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gli effetti sui consumi delle misure adottate in favore dei lavoratori e delle loro famiglie?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gli effetti sulla carriera lavorativa derivanti dall’aver contratto il COVID-19?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è la correlazione fra rischio di contagio da COVID-19 e altri rischi lavorativi?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gli effetti della pandemia sull’apprendimento e sugli esiti occupazionali di chi ha subito il lockdown nelle scuole?</a:t>
            </a:r>
          </a:p>
          <a:p>
            <a:pPr marL="342900" indent="-342900">
              <a:buFont typeface="+mj-lt"/>
              <a:buAutoNum type="arabicPeriod"/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1862673" y="200025"/>
            <a:ext cx="15917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Esempio: banche dati indagine disuguaglianze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99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05331D-EB09-4E49-A5E6-B06A4782186A}"/>
              </a:ext>
            </a:extLst>
          </p:cNvPr>
          <p:cNvSpPr txBox="1"/>
          <p:nvPr/>
        </p:nvSpPr>
        <p:spPr>
          <a:xfrm>
            <a:off x="395655" y="5922971"/>
            <a:ext cx="11382522" cy="107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Archivi INPS da includere: Archivio Gestione separata collaboratori; archivio DMAG (Dipendenti settore agricolo); archivio Lavoratori domestici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Archivi INPS da includere: REM, Bonus Domestici, Bonus Babysitter, Bonus 600/1000 euro autonomi, estensione NASPI, CIG in deroga, estensione Congedo parentale, L.104, integrazioni al reddito da parte delle casse professionali; Archivi Agenzia Entrate da includere: Erogazioni nell'ambito Covid, Integrazioni al reddito da parte delle casse professionali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E8955D-EA71-4654-BFAE-BC87CD607921}"/>
              </a:ext>
            </a:extLst>
          </p:cNvPr>
          <p:cNvSpPr txBox="1"/>
          <p:nvPr/>
        </p:nvSpPr>
        <p:spPr>
          <a:xfrm>
            <a:off x="413239" y="826482"/>
            <a:ext cx="990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Fonti di dati necessarie per rispondere ad ogni quesito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31C53E-193D-4128-9DD0-4511BC7FAD23}"/>
              </a:ext>
            </a:extLst>
          </p:cNvPr>
          <p:cNvGraphicFramePr>
            <a:graphicFrameLocks noGrp="1"/>
          </p:cNvGraphicFramePr>
          <p:nvPr/>
        </p:nvGraphicFramePr>
        <p:xfrm>
          <a:off x="483987" y="1380394"/>
          <a:ext cx="11224023" cy="4475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521">
                  <a:extLst>
                    <a:ext uri="{9D8B030D-6E8A-4147-A177-3AD203B41FA5}">
                      <a16:colId xmlns:a16="http://schemas.microsoft.com/office/drawing/2014/main" val="349232761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189630986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2275369707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3192933568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4142433459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20323338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5442516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44655185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152168787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1765931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654668800"/>
                    </a:ext>
                  </a:extLst>
                </a:gridCol>
                <a:gridCol w="1248980">
                  <a:extLst>
                    <a:ext uri="{9D8B030D-6E8A-4147-A177-3AD203B41FA5}">
                      <a16:colId xmlns:a16="http://schemas.microsoft.com/office/drawing/2014/main" val="2305848451"/>
                    </a:ext>
                  </a:extLst>
                </a:gridCol>
              </a:tblGrid>
              <a:tr h="416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Quesito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ISTAT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Agenzia Entrate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Ministero Lavoro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INAIL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MIUR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PagoPA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INVALSI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Infratel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 Locali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3688"/>
                  </a:ext>
                </a:extLst>
              </a:tr>
              <a:tr h="160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sulle forze di lavoro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Rilevazioni UNIEMENS; Dati CIG e altri ammortizzatori sociali; ISEE; dati su lavoratori indipendenti e contratti atipici**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 fatturazioni elettroniche; certificazioni uniche; dichiarazioni dei redditi (730 precompilato)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Comunicazioni obbligatorie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506471"/>
                  </a:ext>
                </a:extLst>
              </a:tr>
              <a:tr h="160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sulle forze di lavoro; indagine sierologia ISTAT-ISS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Rilevazioni UNIEMENS; Dati CIG e altri ammortizzatori sociali; ISEE; dati su lavoratori indipendenti e contratti atipici**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 fatturazioni elettroniche; certificazioni uniche; dichiarazioni dei redditi (730 precompilato)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Comunicazioni obbligatorie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infortuni sul lavoro; eventi di malattia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Schede di dimissione ospedaliera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Schede di dimissione ospedaliera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861847"/>
                  </a:ext>
                </a:extLst>
              </a:tr>
              <a:tr h="842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5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03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05331D-EB09-4E49-A5E6-B06A4782186A}"/>
              </a:ext>
            </a:extLst>
          </p:cNvPr>
          <p:cNvSpPr txBox="1"/>
          <p:nvPr/>
        </p:nvSpPr>
        <p:spPr>
          <a:xfrm>
            <a:off x="395655" y="5922971"/>
            <a:ext cx="11382522" cy="107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Archivi INPS da includere: Archivio Gestione separata collaboratori; archivio DMAG (Dipendenti settore agricolo); archivio Lavoratori domestici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Archivi INPS da includere: REM, Bonus Domestici, Bonus Babysitter, Bonus 600/1000 euro autonomi, estensione NASPI, CIG in deroga, estensione Congedo parentale, L.104, integrazioni al reddito da parte delle casse professionali; Archivi Agenzia Entrate da includere: Erogazioni nell'ambito Covid, Integrazioni al reddito da parte delle casse professionali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E8955D-EA71-4654-BFAE-BC87CD607921}"/>
              </a:ext>
            </a:extLst>
          </p:cNvPr>
          <p:cNvSpPr txBox="1"/>
          <p:nvPr/>
        </p:nvSpPr>
        <p:spPr>
          <a:xfrm>
            <a:off x="413239" y="826482"/>
            <a:ext cx="8674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Fonti di dati necessarie per rispondere ad ogni quesito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31C53E-193D-4128-9DD0-4511BC7FAD23}"/>
              </a:ext>
            </a:extLst>
          </p:cNvPr>
          <p:cNvGraphicFramePr>
            <a:graphicFrameLocks noGrp="1"/>
          </p:cNvGraphicFramePr>
          <p:nvPr/>
        </p:nvGraphicFramePr>
        <p:xfrm>
          <a:off x="483987" y="1380394"/>
          <a:ext cx="11224023" cy="445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521">
                  <a:extLst>
                    <a:ext uri="{9D8B030D-6E8A-4147-A177-3AD203B41FA5}">
                      <a16:colId xmlns:a16="http://schemas.microsoft.com/office/drawing/2014/main" val="349232761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189630986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2275369707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3192933568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4142433459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20323338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5442516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44655185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152168787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1765931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654668800"/>
                    </a:ext>
                  </a:extLst>
                </a:gridCol>
                <a:gridCol w="1248980">
                  <a:extLst>
                    <a:ext uri="{9D8B030D-6E8A-4147-A177-3AD203B41FA5}">
                      <a16:colId xmlns:a16="http://schemas.microsoft.com/office/drawing/2014/main" val="2305848451"/>
                    </a:ext>
                  </a:extLst>
                </a:gridCol>
              </a:tblGrid>
              <a:tr h="426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Quesito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ISTAT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Agenzia Entrate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Ministero Lavoro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INAIL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MIUR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PagoPA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INVALSI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Infratel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 Locali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3688"/>
                  </a:ext>
                </a:extLst>
              </a:tr>
              <a:tr h="1393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'Situazione e prospettive delle imprese nell’emergenza Sanitaria Covid-19'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Rilevazioni UNIEMENS; campione imprese da base dati OROS-INPS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 fatturazioni elettroniche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506471"/>
                  </a:ext>
                </a:extLst>
              </a:tr>
              <a:tr h="1648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sulle forze di lavoro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 fatturazioni elettroniche; certificazioni uniche; dichiarazioni dei redditi; mappatura misure di sostegno al reddito ordinarie e ad-hoc per pandemia***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Comunicazioni obbligatorie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861847"/>
                  </a:ext>
                </a:extLst>
              </a:tr>
              <a:tr h="98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sulle forze di lavoro; microdati censimento permanente; IT-SILC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Copertura di rete e utenze per area territoriale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bonus internet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5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28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05331D-EB09-4E49-A5E6-B06A4782186A}"/>
              </a:ext>
            </a:extLst>
          </p:cNvPr>
          <p:cNvSpPr txBox="1"/>
          <p:nvPr/>
        </p:nvSpPr>
        <p:spPr>
          <a:xfrm>
            <a:off x="395655" y="5922971"/>
            <a:ext cx="11382522" cy="107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Archivi INPS da includere: Archivio Gestione separata collaboratori; archivio DMAG (Dipendenti settore agricolo); archivio Lavoratori domestici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Archivi INPS da includere: REM, Bonus Domestici, Bonus Babysitter, Bonus 600/1000 euro autonomi, estensione NASPI, CIG in deroga, estensione Congedo parentale, L.104, integrazioni al reddito da parte delle casse professionali; Archivi Agenzia Entrate da includere: Erogazioni nell'ambito Covid, Integrazioni al reddito da parte delle casse professionali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E8955D-EA71-4654-BFAE-BC87CD607921}"/>
              </a:ext>
            </a:extLst>
          </p:cNvPr>
          <p:cNvSpPr txBox="1"/>
          <p:nvPr/>
        </p:nvSpPr>
        <p:spPr>
          <a:xfrm>
            <a:off x="413239" y="826482"/>
            <a:ext cx="944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Fonti di dati necessarie per rispondere ad ogni quesito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31C53E-193D-4128-9DD0-4511BC7FAD23}"/>
              </a:ext>
            </a:extLst>
          </p:cNvPr>
          <p:cNvGraphicFramePr>
            <a:graphicFrameLocks noGrp="1"/>
          </p:cNvGraphicFramePr>
          <p:nvPr/>
        </p:nvGraphicFramePr>
        <p:xfrm>
          <a:off x="483987" y="1380394"/>
          <a:ext cx="11224023" cy="445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521">
                  <a:extLst>
                    <a:ext uri="{9D8B030D-6E8A-4147-A177-3AD203B41FA5}">
                      <a16:colId xmlns:a16="http://schemas.microsoft.com/office/drawing/2014/main" val="349232761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189630986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2275369707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3192933568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4142433459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20323338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5442516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44655185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152168787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1765931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654668800"/>
                    </a:ext>
                  </a:extLst>
                </a:gridCol>
                <a:gridCol w="1248980">
                  <a:extLst>
                    <a:ext uri="{9D8B030D-6E8A-4147-A177-3AD203B41FA5}">
                      <a16:colId xmlns:a16="http://schemas.microsoft.com/office/drawing/2014/main" val="2305848451"/>
                    </a:ext>
                  </a:extLst>
                </a:gridCol>
              </a:tblGrid>
              <a:tr h="426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Quesito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ISTAT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Agenzia Entrate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Ministero Lavoro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INAIL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MIUR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PagoPA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INVALSI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Infratel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 Locali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3688"/>
                  </a:ext>
                </a:extLst>
              </a:tr>
              <a:tr h="1393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sui bilanci delle famiglie (HBS)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cashback; scontrini elettronici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506471"/>
                  </a:ext>
                </a:extLst>
              </a:tr>
              <a:tr h="1648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Rilevazione sulle forze di lavoro; indagine sierologia ISTAT-ISS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Rilevazioni UNIEMENS; Dati CIG e altri ammortizzatori sociali; dati su lavoratori indipendenti e contratti atipici**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 fatturazioni elettroniche; certificazioni uniche; dichiarazioni dei redditi (730 precompilato)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Comunicazioni obbligatorie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infortuni sul lavoro; eventi di malattia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Schede di dimissione ospedaliera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861847"/>
                  </a:ext>
                </a:extLst>
              </a:tr>
              <a:tr h="98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infortuni sul lavoro; eventi di malattia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Schede di dimissione ospedaliera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5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1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05331D-EB09-4E49-A5E6-B06A4782186A}"/>
              </a:ext>
            </a:extLst>
          </p:cNvPr>
          <p:cNvSpPr txBox="1"/>
          <p:nvPr/>
        </p:nvSpPr>
        <p:spPr>
          <a:xfrm>
            <a:off x="395655" y="5922971"/>
            <a:ext cx="11382522" cy="107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Archivi INPS da includere: Archivio Gestione separata collaboratori; archivio DMAG (Dipendenti settore agricolo); archivio Lavoratori domestici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Archivi INPS da includere: REM, Bonus Domestici, Bonus Babysitter, Bonus 600/1000 euro autonomi, estensione NASPI, CIG in deroga, estensione Congedo parentale, L.104, integrazioni al reddito da parte delle casse professionali; Archivi Agenzia Entrate da includere: Erogazioni nell'ambito Covid, Integrazioni al reddito da parte delle casse professionali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E8955D-EA71-4654-BFAE-BC87CD607921}"/>
              </a:ext>
            </a:extLst>
          </p:cNvPr>
          <p:cNvSpPr txBox="1"/>
          <p:nvPr/>
        </p:nvSpPr>
        <p:spPr>
          <a:xfrm>
            <a:off x="413238" y="826482"/>
            <a:ext cx="11155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Fonti di dati necessarie per rispondere ad ogni quesito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31C53E-193D-4128-9DD0-4511BC7FAD23}"/>
              </a:ext>
            </a:extLst>
          </p:cNvPr>
          <p:cNvGraphicFramePr>
            <a:graphicFrameLocks noGrp="1"/>
          </p:cNvGraphicFramePr>
          <p:nvPr/>
        </p:nvGraphicFramePr>
        <p:xfrm>
          <a:off x="483987" y="1380394"/>
          <a:ext cx="11224023" cy="4473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521">
                  <a:extLst>
                    <a:ext uri="{9D8B030D-6E8A-4147-A177-3AD203B41FA5}">
                      <a16:colId xmlns:a16="http://schemas.microsoft.com/office/drawing/2014/main" val="349232761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1896309861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2275369707"/>
                    </a:ext>
                  </a:extLst>
                </a:gridCol>
                <a:gridCol w="1407610">
                  <a:extLst>
                    <a:ext uri="{9D8B030D-6E8A-4147-A177-3AD203B41FA5}">
                      <a16:colId xmlns:a16="http://schemas.microsoft.com/office/drawing/2014/main" val="3192933568"/>
                    </a:ext>
                  </a:extLst>
                </a:gridCol>
                <a:gridCol w="954747">
                  <a:extLst>
                    <a:ext uri="{9D8B030D-6E8A-4147-A177-3AD203B41FA5}">
                      <a16:colId xmlns:a16="http://schemas.microsoft.com/office/drawing/2014/main" val="4142433459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3233384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654425166"/>
                    </a:ext>
                  </a:extLst>
                </a:gridCol>
                <a:gridCol w="549516">
                  <a:extLst>
                    <a:ext uri="{9D8B030D-6E8A-4147-A177-3AD203B41FA5}">
                      <a16:colId xmlns:a16="http://schemas.microsoft.com/office/drawing/2014/main" val="3446551856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1521687874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61765931"/>
                    </a:ext>
                  </a:extLst>
                </a:gridCol>
                <a:gridCol w="729956">
                  <a:extLst>
                    <a:ext uri="{9D8B030D-6E8A-4147-A177-3AD203B41FA5}">
                      <a16:colId xmlns:a16="http://schemas.microsoft.com/office/drawing/2014/main" val="3654668800"/>
                    </a:ext>
                  </a:extLst>
                </a:gridCol>
                <a:gridCol w="1248980">
                  <a:extLst>
                    <a:ext uri="{9D8B030D-6E8A-4147-A177-3AD203B41FA5}">
                      <a16:colId xmlns:a16="http://schemas.microsoft.com/office/drawing/2014/main" val="2305848451"/>
                    </a:ext>
                  </a:extLst>
                </a:gridCol>
              </a:tblGrid>
              <a:tr h="426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Quesito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ISTAT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Agenzia Entrate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Ministero Lavoro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INAIL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MIUR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PagoPA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INVALSI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Infratel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 Locali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3688"/>
                  </a:ext>
                </a:extLst>
              </a:tr>
              <a:tr h="654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Rilevazioni UNIEMENS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Comunicazioni obbligatorie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sulla popolazione scolastica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Esiti prove INVALSI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506471"/>
                  </a:ext>
                </a:extLst>
              </a:tr>
              <a:tr h="1239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pandemia***; ISEE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pandemia***; archivio rapporti con operatori finanziari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861847"/>
                  </a:ext>
                </a:extLst>
              </a:tr>
              <a:tr h="98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Mappatura misure di sostegno al reddito ordinarie e ad-hoc per pandemia***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Dati presenze nei centri di accoglienza comunali (es. Comune di Milano); dati su beneficiari di assistenza economica a liv. comunale; dati su residenze fittizie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46" marR="974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5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0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57809" y="365125"/>
            <a:ext cx="11561196" cy="1325563"/>
          </a:xfrm>
        </p:spPr>
        <p:txBody>
          <a:bodyPr/>
          <a:lstStyle/>
          <a:p>
            <a:pPr algn="ctr"/>
            <a:r>
              <a:rPr lang="it-IT" b="1" dirty="0"/>
              <a:t>M</a:t>
            </a:r>
            <a:r>
              <a:rPr lang="it-IT" b="1" dirty="0" smtClean="0"/>
              <a:t>assimizzare il contenuto informativo dei dati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0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Garantire accesso ai dati al mondo della ricerca</a:t>
            </a:r>
          </a:p>
          <a:p>
            <a:pPr marL="685800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Più analisi sugli stessi dati, più risultati e verifiche della loro robustezza</a:t>
            </a:r>
          </a:p>
          <a:p>
            <a:pPr marL="685800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 dell’UE, e italiana, distingue tre classi di dati </a:t>
            </a: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individuali:</a:t>
            </a:r>
          </a:p>
          <a:p>
            <a:pPr marL="1143000" lvl="1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file </a:t>
            </a:r>
            <a:r>
              <a:rPr lang="it-IT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 uso pubblico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(talvolta chiamati file standard), resi sostanzialmente anonimi; </a:t>
            </a:r>
            <a:endParaRPr lang="it-IT" sz="2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1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ii) file </a:t>
            </a:r>
            <a:r>
              <a:rPr lang="it-IT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la ricerca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(MFR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ai quali sono stati applicati metodi di ‘</a:t>
            </a:r>
            <a:r>
              <a:rPr lang="it-IT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disclosure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control’, ma che mantengono un elevato contenuto informativo; </a:t>
            </a:r>
            <a:endParaRPr lang="it-IT" sz="2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1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iii) file di </a:t>
            </a:r>
            <a:r>
              <a:rPr lang="it-IT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 elementari , 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cioè privi di riferimenti che permettano l’identificazione diretta degli individui, ai quali non sono stati applicati metodi di ‘</a:t>
            </a:r>
            <a:r>
              <a:rPr lang="it-IT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disclosure</a:t>
            </a:r>
            <a:r>
              <a:rPr lang="it-IT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control’. </a:t>
            </a:r>
            <a:endParaRPr lang="it-IT" sz="2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15000"/>
              </a:lnSpc>
              <a:spcAft>
                <a:spcPts val="800"/>
              </a:spcAft>
            </a:pPr>
            <a:r>
              <a:rPr lang="it-IT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renderli disponibili? Esperienza di </a:t>
            </a:r>
            <a:r>
              <a:rPr lang="it-IT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VisitINPS</a:t>
            </a:r>
            <a:endParaRPr lang="it-IT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5694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Privacy o Gestione Privatistica dei Dati?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Per valutare politiche pubbliche c’è bisogno di </a:t>
            </a:r>
            <a:r>
              <a:rPr lang="it-IT" dirty="0">
                <a:solidFill>
                  <a:srgbClr val="FF0000"/>
                </a:solidFill>
              </a:rPr>
              <a:t>dati individuali</a:t>
            </a:r>
            <a:r>
              <a:rPr lang="it-IT" dirty="0"/>
              <a:t> molto dettagliati e anonimizzati</a:t>
            </a:r>
          </a:p>
          <a:p>
            <a:r>
              <a:rPr lang="it-IT" dirty="0" smtClean="0"/>
              <a:t>Renderli disponibili a 3 </a:t>
            </a:r>
            <a:r>
              <a:rPr lang="it-IT" dirty="0"/>
              <a:t>livelli: </a:t>
            </a:r>
          </a:p>
          <a:p>
            <a:pPr lvl="1"/>
            <a:r>
              <a:rPr lang="it-IT" dirty="0"/>
              <a:t>file standard ad uso pubblico, </a:t>
            </a:r>
          </a:p>
          <a:p>
            <a:pPr lvl="1"/>
            <a:r>
              <a:rPr lang="it-IT" dirty="0"/>
              <a:t>file per la ricerca</a:t>
            </a:r>
          </a:p>
          <a:p>
            <a:pPr lvl="1"/>
            <a:r>
              <a:rPr lang="it-IT" dirty="0"/>
              <a:t>dati elementari</a:t>
            </a:r>
          </a:p>
          <a:p>
            <a:r>
              <a:rPr lang="it-IT" dirty="0"/>
              <a:t>Bisogna garantire </a:t>
            </a:r>
            <a:r>
              <a:rPr lang="it-IT" dirty="0">
                <a:solidFill>
                  <a:schemeClr val="accent5"/>
                </a:solidFill>
              </a:rPr>
              <a:t>interoperabilità banche dati PA</a:t>
            </a:r>
            <a:r>
              <a:rPr lang="it-IT" dirty="0"/>
              <a:t> in tempo reale. Non ci deve essere bisogno ogni volta di siglare convenzioni</a:t>
            </a:r>
          </a:p>
          <a:p>
            <a:r>
              <a:rPr lang="it-IT" dirty="0"/>
              <a:t>Dati PA non devono essere gestiti privatisticamente da singole amministrazioni</a:t>
            </a:r>
          </a:p>
          <a:p>
            <a:r>
              <a:rPr lang="it-IT" dirty="0"/>
              <a:t>Passi in avanti con </a:t>
            </a:r>
            <a:r>
              <a:rPr lang="it-IT" dirty="0">
                <a:solidFill>
                  <a:schemeClr val="accent6"/>
                </a:solidFill>
              </a:rPr>
              <a:t>decreto semplificazioni</a:t>
            </a:r>
            <a:r>
              <a:rPr lang="it-IT" dirty="0"/>
              <a:t> e </a:t>
            </a:r>
            <a:r>
              <a:rPr lang="it-IT" dirty="0">
                <a:solidFill>
                  <a:schemeClr val="accent6"/>
                </a:solidFill>
              </a:rPr>
              <a:t>decreto su attuazione </a:t>
            </a:r>
            <a:r>
              <a:rPr lang="it-IT" dirty="0" err="1">
                <a:solidFill>
                  <a:schemeClr val="accent6"/>
                </a:solidFill>
              </a:rPr>
              <a:t>Pnrr</a:t>
            </a:r>
            <a:endParaRPr lang="it-IT" dirty="0">
              <a:solidFill>
                <a:schemeClr val="accent6"/>
              </a:solidFill>
            </a:endParaRPr>
          </a:p>
          <a:p>
            <a:r>
              <a:rPr lang="it-IT" b="1" dirty="0"/>
              <a:t>Rendiamoli operativi!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974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Politica economica in Italia:</a:t>
            </a:r>
            <a:br>
              <a:rPr lang="it-IT" b="1" dirty="0"/>
            </a:br>
            <a:r>
              <a:rPr lang="it-IT" b="1" dirty="0"/>
              <a:t>Troppe decisioni ad intuito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13829"/>
            <a:ext cx="10515600" cy="3863133"/>
          </a:xfrm>
        </p:spPr>
        <p:txBody>
          <a:bodyPr/>
          <a:lstStyle/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I dati in Italia vengono usati ancora troppo poco nel guidare la </a:t>
            </a:r>
            <a:r>
              <a:rPr lang="it-IT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politica economica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Spesso si prendono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</a:rPr>
              <a:t>decisioni “a intuito”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, sulla base di ragionamenti privi di riscontri empirici. E non si capitalizza sull’esperienza di politiche varate in precedenza.</a:t>
            </a:r>
          </a:p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Questo va a scapito delle decisioni che si prendono. E non si impara dagli errori.</a:t>
            </a:r>
          </a:p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Per valutare ci vogliono </a:t>
            </a:r>
            <a:r>
              <a:rPr lang="it-IT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metodi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dati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108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Problema centrale della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Identificare relazioni di </a:t>
            </a:r>
            <a:r>
              <a:rPr lang="it-IT" dirty="0">
                <a:solidFill>
                  <a:schemeClr val="accent5"/>
                </a:solidFill>
              </a:rPr>
              <a:t>causa-effetto</a:t>
            </a:r>
            <a:r>
              <a:rPr lang="it-IT" dirty="0"/>
              <a:t> e non semplici correlazioni.</a:t>
            </a:r>
          </a:p>
          <a:p>
            <a:r>
              <a:rPr lang="it-IT" dirty="0"/>
              <a:t>Ci interessa sapere se la riforma A ha raggiunto l’obiettivo B. </a:t>
            </a:r>
          </a:p>
          <a:p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dati aggregati </a:t>
            </a:r>
            <a:r>
              <a:rPr lang="it-IT" dirty="0"/>
              <a:t>ci permettono in genere solo di vedere se ci siamo avvicinati a B ma non di stabilire se questo risultato è merito della riforma A o di altri fattori.</a:t>
            </a:r>
          </a:p>
          <a:p>
            <a:r>
              <a:rPr lang="it-IT" dirty="0"/>
              <a:t>Esempio: valutazione del </a:t>
            </a:r>
            <a:r>
              <a:rPr lang="it-IT" dirty="0">
                <a:solidFill>
                  <a:srgbClr val="00B050"/>
                </a:solidFill>
              </a:rPr>
              <a:t>Bonus Infanzia </a:t>
            </a:r>
            <a:r>
              <a:rPr lang="it-IT" dirty="0"/>
              <a:t>(Enrica Martino </a:t>
            </a:r>
            <a:r>
              <a:rPr lang="it-IT" dirty="0" err="1"/>
              <a:t>VisitINPS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sostegno al rientro a lavoro delle madri dopo il congedo di maternità obbligatorio </a:t>
            </a:r>
          </a:p>
          <a:p>
            <a:pPr lvl="1"/>
            <a:r>
              <a:rPr lang="it-IT" dirty="0"/>
              <a:t>voucher che può essere speso per servizi di </a:t>
            </a:r>
            <a:r>
              <a:rPr lang="it-IT" dirty="0" err="1"/>
              <a:t>childcare</a:t>
            </a:r>
            <a:r>
              <a:rPr lang="it-IT" dirty="0"/>
              <a:t> per madri che decidono di tornare al lavoro e non fruire di congedo di maternità facoltativo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188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Disegno Sperimentale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 modo comune di stabilire relazioni di causa-effetto risiede nell’adottare </a:t>
            </a:r>
            <a:r>
              <a:rPr lang="it-IT" dirty="0">
                <a:solidFill>
                  <a:schemeClr val="accent5"/>
                </a:solidFill>
              </a:rPr>
              <a:t>disegno sperimentale </a:t>
            </a:r>
          </a:p>
          <a:p>
            <a:pPr lvl="1"/>
            <a:r>
              <a:rPr lang="it-IT" dirty="0"/>
              <a:t>Se possibile bisognerebbe randomizzare il trattamento (esempio prestazione sociale) di cui si vuole studiare l’effetto e comparare il comportamento nel tempo di chi ha ricevuto la prestazione con chi non l’ha ricevuta</a:t>
            </a:r>
          </a:p>
          <a:p>
            <a:pPr lvl="1"/>
            <a:r>
              <a:rPr lang="it-IT" dirty="0"/>
              <a:t>Non sempre questo è possibile nelle scienze sociali e ancor meno in caso di politiche distributive</a:t>
            </a:r>
          </a:p>
          <a:p>
            <a:r>
              <a:rPr lang="it-IT" dirty="0"/>
              <a:t>Si possono però adottare </a:t>
            </a:r>
            <a:r>
              <a:rPr lang="it-IT" dirty="0">
                <a:solidFill>
                  <a:schemeClr val="accent5"/>
                </a:solidFill>
              </a:rPr>
              <a:t>disegni quasi-sperimentali</a:t>
            </a:r>
            <a:r>
              <a:rPr lang="it-IT" dirty="0"/>
              <a:t> ricostruendo ex-post gruppi di trattamento e gruppi di controllo </a:t>
            </a:r>
          </a:p>
          <a:p>
            <a:pPr lvl="1"/>
            <a:r>
              <a:rPr lang="it-IT" dirty="0"/>
              <a:t>vedi </a:t>
            </a:r>
            <a:r>
              <a:rPr lang="it-IT" dirty="0" err="1"/>
              <a:t>Ashenfelter</a:t>
            </a:r>
            <a:r>
              <a:rPr lang="it-IT" dirty="0"/>
              <a:t>, Card, </a:t>
            </a:r>
            <a:r>
              <a:rPr lang="it-IT" dirty="0" err="1"/>
              <a:t>Angrist</a:t>
            </a:r>
            <a:r>
              <a:rPr lang="it-IT" dirty="0"/>
              <a:t> e </a:t>
            </a:r>
            <a:r>
              <a:rPr lang="it-IT" dirty="0" err="1"/>
              <a:t>Imbens</a:t>
            </a:r>
            <a:r>
              <a:rPr lang="it-IT" dirty="0"/>
              <a:t>, gli ultimi tre premi Nobel per l’economia 2021</a:t>
            </a:r>
          </a:p>
          <a:p>
            <a:pPr marL="457200" lvl="1" indent="0">
              <a:buNone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it-IT" b="1" dirty="0"/>
              <a:t>Ricostruzioni contro-fattuali ex-post </a:t>
            </a:r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359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Tornando all’esempio dei bonus infanzia</a:t>
            </a:r>
            <a:br>
              <a:rPr lang="it-IT" b="1" dirty="0"/>
            </a:br>
            <a:r>
              <a:rPr lang="it-IT" sz="3600" b="1" dirty="0"/>
              <a:t>(salari, dati grezzi)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AF87F4E-B9DE-4FB7-8735-E749B554F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79" y="1670535"/>
            <a:ext cx="6849838" cy="491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1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36172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Stime impatto sui salari</a:t>
            </a:r>
            <a:endParaRPr lang="en-US" b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87AAF2C-2C5B-438E-8ACE-1BA34ECBA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15" y="1429878"/>
            <a:ext cx="7268312" cy="52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5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Per farlo c’è bisogno di dati, di tanti 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Non essendo campioni randomizzati, è opportuno tenere conto di effetti di composizione, facendo comparazioni in modo tale da isolare persone con le stesse caratteristiche nei due gruppi</a:t>
            </a:r>
          </a:p>
          <a:p>
            <a:r>
              <a:rPr lang="it-IT" sz="3200" dirty="0"/>
              <a:t>Se i campioni sono piccoli, non sono in grado di rappresentare persone a questo livello di granularità</a:t>
            </a:r>
          </a:p>
          <a:p>
            <a:r>
              <a:rPr lang="it-IT" sz="3200" dirty="0"/>
              <a:t>Bene lavorare su </a:t>
            </a:r>
            <a:r>
              <a:rPr lang="it-IT" sz="3200" dirty="0">
                <a:solidFill>
                  <a:srgbClr val="FF0000"/>
                </a:solidFill>
              </a:rPr>
              <a:t>indagini campionarie molto estese </a:t>
            </a:r>
            <a:r>
              <a:rPr lang="it-IT" sz="3200" dirty="0"/>
              <a:t>oppure su </a:t>
            </a:r>
            <a:r>
              <a:rPr lang="it-IT" sz="3200" dirty="0">
                <a:solidFill>
                  <a:srgbClr val="FF0000"/>
                </a:solidFill>
              </a:rPr>
              <a:t>dati amministrativi </a:t>
            </a:r>
          </a:p>
        </p:txBody>
      </p:sp>
    </p:spTree>
    <p:extLst>
      <p:ext uri="{BB962C8B-B14F-4D97-AF65-F5344CB8AC3E}">
        <p14:creationId xmlns:p14="http://schemas.microsoft.com/office/powerpoint/2010/main" val="284521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Altri vantaggi dei dati amministrativi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Copertura completa (ad eccezione settore informale): universo dei potenziali beneficiari</a:t>
            </a:r>
          </a:p>
          <a:p>
            <a:r>
              <a:rPr lang="it-IT" dirty="0"/>
              <a:t>Non ci sono errori di campionamento</a:t>
            </a:r>
          </a:p>
          <a:p>
            <a:r>
              <a:rPr lang="it-IT" dirty="0"/>
              <a:t>Storie longitudinali complete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it-IT" dirty="0"/>
              <a:t>valutazioni ex-post</a:t>
            </a:r>
          </a:p>
          <a:p>
            <a:r>
              <a:rPr lang="it-IT" dirty="0"/>
              <a:t>Possibile guardare ad andamenti prima della politica (trend comune fra gruppo di trattamento e di controllo?)</a:t>
            </a:r>
          </a:p>
          <a:p>
            <a:r>
              <a:rPr lang="it-IT" dirty="0"/>
              <a:t>Possibile seguire anche molto tempo dopo le persone coinvolte: effetti di lungo periodo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1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Inoltre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Possibilità di replicare regole che determinano accesso alle prestazioni (ad esempio se condizionate a lunghezza periodi contributivi)</a:t>
            </a:r>
          </a:p>
          <a:p>
            <a:r>
              <a:rPr lang="it-IT" sz="3600" dirty="0"/>
              <a:t>Possibilità misurare con precisione take-up delle politiche</a:t>
            </a:r>
          </a:p>
          <a:p>
            <a:r>
              <a:rPr lang="it-IT" sz="3600" dirty="0"/>
              <a:t>Possibilità di incroci con altre banche dati….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7000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1853</Words>
  <Application>Microsoft Office PowerPoint</Application>
  <PresentationFormat>Widescreen</PresentationFormat>
  <Paragraphs>214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di Office</vt:lpstr>
      <vt:lpstr>Valutare le politiche pubbliche a partire dai dati</vt:lpstr>
      <vt:lpstr>Politica economica in Italia: Troppe decisioni ad intuito</vt:lpstr>
      <vt:lpstr>Problema centrale della valutazione</vt:lpstr>
      <vt:lpstr>Disegno Sperimentale</vt:lpstr>
      <vt:lpstr>Tornando all’esempio dei bonus infanzia (salari, dati grezzi)</vt:lpstr>
      <vt:lpstr>Stime impatto sui salari</vt:lpstr>
      <vt:lpstr>Per farlo c’è bisogno di dati, di tanti dati</vt:lpstr>
      <vt:lpstr>Altri vantaggi dei dati amministrativi</vt:lpstr>
      <vt:lpstr>Inoltre</vt:lpstr>
      <vt:lpstr>Limiti dati amministrativi</vt:lpstr>
      <vt:lpstr>Abbinamento con indagini campionarie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Massimizzare il contenuto informativo dei dati</vt:lpstr>
      <vt:lpstr>Privacy o Gestione Privatistica dei Dati?</vt:lpstr>
    </vt:vector>
  </TitlesOfParts>
  <Company>Universita' Luigi Bocconi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Tito Boeri</dc:creator>
  <cp:lastModifiedBy>Windows User</cp:lastModifiedBy>
  <cp:revision>33</cp:revision>
  <dcterms:created xsi:type="dcterms:W3CDTF">2021-11-16T21:33:45Z</dcterms:created>
  <dcterms:modified xsi:type="dcterms:W3CDTF">2023-05-04T16:06:45Z</dcterms:modified>
</cp:coreProperties>
</file>