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2C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2C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2C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163300" y="6124656"/>
            <a:ext cx="0" cy="495300"/>
          </a:xfrm>
          <a:custGeom>
            <a:avLst/>
            <a:gdLst/>
            <a:ahLst/>
            <a:cxnLst/>
            <a:rect l="l" t="t" r="r" b="b"/>
            <a:pathLst>
              <a:path w="0" h="495300">
                <a:moveTo>
                  <a:pt x="0" y="0"/>
                </a:moveTo>
                <a:lnTo>
                  <a:pt x="1" y="495300"/>
                </a:lnTo>
              </a:path>
            </a:pathLst>
          </a:custGeom>
          <a:ln w="63500">
            <a:solidFill>
              <a:srgbClr val="447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469900" y="457200"/>
            <a:ext cx="0" cy="948690"/>
          </a:xfrm>
          <a:custGeom>
            <a:avLst/>
            <a:gdLst/>
            <a:ahLst/>
            <a:cxnLst/>
            <a:rect l="l" t="t" r="r" b="b"/>
            <a:pathLst>
              <a:path w="0" h="948690">
                <a:moveTo>
                  <a:pt x="0" y="0"/>
                </a:moveTo>
                <a:lnTo>
                  <a:pt x="1" y="948193"/>
                </a:lnTo>
              </a:path>
            </a:pathLst>
          </a:custGeom>
          <a:ln w="63500">
            <a:solidFill>
              <a:srgbClr val="4472C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5439" y="6112000"/>
            <a:ext cx="1445205" cy="50139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91892" y="1539747"/>
            <a:ext cx="6808215" cy="8820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472C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23975" y="1263396"/>
            <a:ext cx="5263515" cy="459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hyperlink" Target="mailto:mitonin@irvapp.it" TargetMode="External"/><Relationship Id="rId4" Type="http://schemas.openxmlformats.org/officeDocument/2006/relationships/image" Target="../media/image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png"/><Relationship Id="rId4" Type="http://schemas.openxmlformats.org/officeDocument/2006/relationships/image" Target="../media/image7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image" Target="../media/image13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952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631256" y="6024372"/>
            <a:ext cx="8197215" cy="605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4472C4"/>
                </a:solidFill>
                <a:latin typeface="Arial"/>
                <a:cs typeface="Arial"/>
              </a:rPr>
              <a:t>“Conoscere per</a:t>
            </a:r>
            <a:r>
              <a:rPr dirty="0" sz="1400" spc="5" b="1">
                <a:solidFill>
                  <a:srgbClr val="4472C4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4472C4"/>
                </a:solidFill>
                <a:latin typeface="Arial"/>
                <a:cs typeface="Arial"/>
              </a:rPr>
              <a:t>intervenire: dati,</a:t>
            </a:r>
            <a:r>
              <a:rPr dirty="0" sz="1400" b="1">
                <a:solidFill>
                  <a:srgbClr val="4472C4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4472C4"/>
                </a:solidFill>
                <a:latin typeface="Arial"/>
                <a:cs typeface="Arial"/>
              </a:rPr>
              <a:t>analisi</a:t>
            </a:r>
            <a:r>
              <a:rPr dirty="0" sz="1400" b="1">
                <a:solidFill>
                  <a:srgbClr val="4472C4"/>
                </a:solidFill>
                <a:latin typeface="Arial"/>
                <a:cs typeface="Arial"/>
              </a:rPr>
              <a:t> e </a:t>
            </a:r>
            <a:r>
              <a:rPr dirty="0" sz="1400" spc="-10" b="1">
                <a:solidFill>
                  <a:srgbClr val="4472C4"/>
                </a:solidFill>
                <a:latin typeface="Arial"/>
                <a:cs typeface="Arial"/>
              </a:rPr>
              <a:t>politiche</a:t>
            </a:r>
            <a:r>
              <a:rPr dirty="0" sz="1400" b="1">
                <a:solidFill>
                  <a:srgbClr val="4472C4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4472C4"/>
                </a:solidFill>
                <a:latin typeface="Arial"/>
                <a:cs typeface="Arial"/>
              </a:rPr>
              <a:t>per</a:t>
            </a:r>
            <a:r>
              <a:rPr dirty="0" sz="1400" spc="5" b="1">
                <a:solidFill>
                  <a:srgbClr val="4472C4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4472C4"/>
                </a:solidFill>
                <a:latin typeface="Arial"/>
                <a:cs typeface="Arial"/>
              </a:rPr>
              <a:t>il</a:t>
            </a:r>
            <a:r>
              <a:rPr dirty="0" sz="1400" b="1">
                <a:solidFill>
                  <a:srgbClr val="4472C4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4472C4"/>
                </a:solidFill>
                <a:latin typeface="Arial"/>
                <a:cs typeface="Arial"/>
              </a:rPr>
              <a:t>Welfare</a:t>
            </a:r>
            <a:r>
              <a:rPr dirty="0" sz="1400" b="1">
                <a:solidFill>
                  <a:srgbClr val="4472C4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4472C4"/>
                </a:solidFill>
                <a:latin typeface="Arial"/>
                <a:cs typeface="Arial"/>
              </a:rPr>
              <a:t>locale’’,</a:t>
            </a:r>
            <a:r>
              <a:rPr dirty="0" sz="1400" b="1">
                <a:solidFill>
                  <a:srgbClr val="4472C4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4472C4"/>
                </a:solidFill>
                <a:latin typeface="Arial"/>
                <a:cs typeface="Arial"/>
              </a:rPr>
              <a:t>Modena,</a:t>
            </a:r>
            <a:r>
              <a:rPr dirty="0" sz="1400" b="1">
                <a:solidFill>
                  <a:srgbClr val="4472C4"/>
                </a:solidFill>
                <a:latin typeface="Arial"/>
                <a:cs typeface="Arial"/>
              </a:rPr>
              <a:t> 5 </a:t>
            </a:r>
            <a:r>
              <a:rPr dirty="0" sz="1400" spc="-5" b="1">
                <a:solidFill>
                  <a:srgbClr val="4472C4"/>
                </a:solidFill>
                <a:latin typeface="Arial"/>
                <a:cs typeface="Arial"/>
              </a:rPr>
              <a:t>maggio 2023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Arial"/>
              <a:cs typeface="Arial"/>
            </a:endParaRPr>
          </a:p>
          <a:p>
            <a:pPr algn="r" marR="559435">
              <a:lnSpc>
                <a:spcPct val="100000"/>
              </a:lnSpc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7471" y="115823"/>
            <a:ext cx="3285750" cy="113995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93316" y="1578355"/>
            <a:ext cx="5588635" cy="1665605"/>
          </a:xfrm>
          <a:prstGeom prst="rect"/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10"/>
              </a:spcBef>
            </a:pPr>
            <a:r>
              <a:rPr dirty="0" sz="3600"/>
              <a:t>La</a:t>
            </a:r>
            <a:r>
              <a:rPr dirty="0" sz="3600" spc="-35"/>
              <a:t> </a:t>
            </a:r>
            <a:r>
              <a:rPr dirty="0" sz="3600" spc="-20"/>
              <a:t>Valutazione</a:t>
            </a:r>
            <a:r>
              <a:rPr dirty="0" sz="3600" spc="-35"/>
              <a:t> </a:t>
            </a:r>
            <a:r>
              <a:rPr dirty="0" sz="3600" spc="-5"/>
              <a:t>al</a:t>
            </a:r>
            <a:r>
              <a:rPr dirty="0" sz="3600" spc="-30"/>
              <a:t> </a:t>
            </a:r>
            <a:r>
              <a:rPr dirty="0" sz="3600" spc="-5"/>
              <a:t>Servizio </a:t>
            </a:r>
            <a:r>
              <a:rPr dirty="0" sz="3600" spc="-985"/>
              <a:t> </a:t>
            </a:r>
            <a:r>
              <a:rPr dirty="0" sz="3600" spc="-5"/>
              <a:t>delle Politiche Locali: </a:t>
            </a:r>
            <a:r>
              <a:rPr dirty="0" sz="3600"/>
              <a:t> </a:t>
            </a:r>
            <a:r>
              <a:rPr dirty="0" sz="3600" spc="-5"/>
              <a:t>l’Esperienza</a:t>
            </a:r>
            <a:r>
              <a:rPr dirty="0" sz="3600" spc="-15"/>
              <a:t> </a:t>
            </a:r>
            <a:r>
              <a:rPr dirty="0" sz="3600"/>
              <a:t>di</a:t>
            </a:r>
            <a:r>
              <a:rPr dirty="0" sz="3600" spc="-15"/>
              <a:t> </a:t>
            </a:r>
            <a:r>
              <a:rPr dirty="0" sz="3600" spc="-35"/>
              <a:t>Trento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2793316" y="3772916"/>
            <a:ext cx="8105775" cy="880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4472C4"/>
                </a:solidFill>
                <a:latin typeface="Arial"/>
                <a:cs typeface="Arial"/>
              </a:rPr>
              <a:t>Mirco</a:t>
            </a:r>
            <a:r>
              <a:rPr dirty="0" sz="2400" spc="-50" b="1">
                <a:solidFill>
                  <a:srgbClr val="4472C4"/>
                </a:solidFill>
                <a:latin typeface="Arial"/>
                <a:cs typeface="Arial"/>
              </a:rPr>
              <a:t> </a:t>
            </a:r>
            <a:r>
              <a:rPr dirty="0" sz="2400" spc="-40" b="1">
                <a:solidFill>
                  <a:srgbClr val="4472C4"/>
                </a:solidFill>
                <a:latin typeface="Arial"/>
                <a:cs typeface="Arial"/>
              </a:rPr>
              <a:t>Tonin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1900"/>
              </a:lnSpc>
              <a:spcBef>
                <a:spcPts val="110"/>
              </a:spcBef>
            </a:pPr>
            <a:r>
              <a:rPr dirty="0" sz="1600" spc="-5" b="1">
                <a:solidFill>
                  <a:srgbClr val="4472C4"/>
                </a:solidFill>
                <a:latin typeface="Arial"/>
                <a:cs typeface="Arial"/>
              </a:rPr>
              <a:t>Direttore</a:t>
            </a:r>
            <a:r>
              <a:rPr dirty="0" sz="1600" b="1">
                <a:solidFill>
                  <a:srgbClr val="4472C4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4472C4"/>
                </a:solidFill>
                <a:latin typeface="Arial"/>
                <a:cs typeface="Arial"/>
              </a:rPr>
              <a:t>di</a:t>
            </a:r>
            <a:r>
              <a:rPr dirty="0" sz="1600" spc="10" b="1">
                <a:solidFill>
                  <a:srgbClr val="4472C4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4472C4"/>
                </a:solidFill>
                <a:latin typeface="Arial"/>
                <a:cs typeface="Arial"/>
              </a:rPr>
              <a:t>FBK-IRVAPP</a:t>
            </a:r>
            <a:r>
              <a:rPr dirty="0" sz="1600" spc="-30" b="1">
                <a:solidFill>
                  <a:srgbClr val="4472C4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4472C4"/>
                </a:solidFill>
                <a:latin typeface="Arial"/>
                <a:cs typeface="Arial"/>
              </a:rPr>
              <a:t>(Istituto</a:t>
            </a:r>
            <a:r>
              <a:rPr dirty="0" sz="1600" spc="5" b="1">
                <a:solidFill>
                  <a:srgbClr val="4472C4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4472C4"/>
                </a:solidFill>
                <a:latin typeface="Arial"/>
                <a:cs typeface="Arial"/>
              </a:rPr>
              <a:t>per</a:t>
            </a:r>
            <a:r>
              <a:rPr dirty="0" sz="1600" spc="5" b="1">
                <a:solidFill>
                  <a:srgbClr val="4472C4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4472C4"/>
                </a:solidFill>
                <a:latin typeface="Arial"/>
                <a:cs typeface="Arial"/>
              </a:rPr>
              <a:t>la </a:t>
            </a:r>
            <a:r>
              <a:rPr dirty="0" sz="1600" spc="-5" b="1">
                <a:solidFill>
                  <a:srgbClr val="4472C4"/>
                </a:solidFill>
                <a:latin typeface="Arial"/>
                <a:cs typeface="Arial"/>
              </a:rPr>
              <a:t>Ricerca</a:t>
            </a:r>
            <a:r>
              <a:rPr dirty="0" sz="1600" spc="5" b="1">
                <a:solidFill>
                  <a:srgbClr val="4472C4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4472C4"/>
                </a:solidFill>
                <a:latin typeface="Arial"/>
                <a:cs typeface="Arial"/>
              </a:rPr>
              <a:t>Valutativa</a:t>
            </a:r>
            <a:r>
              <a:rPr dirty="0" sz="1600" b="1">
                <a:solidFill>
                  <a:srgbClr val="4472C4"/>
                </a:solidFill>
                <a:latin typeface="Arial"/>
                <a:cs typeface="Arial"/>
              </a:rPr>
              <a:t> sulle Politiche </a:t>
            </a:r>
            <a:r>
              <a:rPr dirty="0" sz="1600" spc="-5" b="1">
                <a:solidFill>
                  <a:srgbClr val="4472C4"/>
                </a:solidFill>
                <a:latin typeface="Arial"/>
                <a:cs typeface="Arial"/>
              </a:rPr>
              <a:t>Pubbliche) </a:t>
            </a:r>
            <a:r>
              <a:rPr dirty="0" sz="1600" spc="-425" b="1">
                <a:solidFill>
                  <a:srgbClr val="4472C4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4472C4"/>
                </a:solidFill>
                <a:latin typeface="Arial"/>
                <a:cs typeface="Arial"/>
              </a:rPr>
              <a:t>Professore</a:t>
            </a:r>
            <a:r>
              <a:rPr dirty="0" sz="1600" b="1">
                <a:solidFill>
                  <a:srgbClr val="4472C4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4472C4"/>
                </a:solidFill>
                <a:latin typeface="Arial"/>
                <a:cs typeface="Arial"/>
              </a:rPr>
              <a:t>di</a:t>
            </a:r>
            <a:r>
              <a:rPr dirty="0" sz="1600" spc="10" b="1">
                <a:solidFill>
                  <a:srgbClr val="4472C4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4472C4"/>
                </a:solidFill>
                <a:latin typeface="Arial"/>
                <a:cs typeface="Arial"/>
              </a:rPr>
              <a:t>Politica </a:t>
            </a:r>
            <a:r>
              <a:rPr dirty="0" sz="1600" spc="-5" b="1">
                <a:solidFill>
                  <a:srgbClr val="4472C4"/>
                </a:solidFill>
                <a:latin typeface="Arial"/>
                <a:cs typeface="Arial"/>
              </a:rPr>
              <a:t>Economica,</a:t>
            </a:r>
            <a:r>
              <a:rPr dirty="0" sz="1600" spc="10" b="1">
                <a:solidFill>
                  <a:srgbClr val="4472C4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4472C4"/>
                </a:solidFill>
                <a:latin typeface="Arial"/>
                <a:cs typeface="Arial"/>
              </a:rPr>
              <a:t>Libera</a:t>
            </a:r>
            <a:r>
              <a:rPr dirty="0" sz="1600" b="1">
                <a:solidFill>
                  <a:srgbClr val="4472C4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4472C4"/>
                </a:solidFill>
                <a:latin typeface="Arial"/>
                <a:cs typeface="Arial"/>
              </a:rPr>
              <a:t>Università</a:t>
            </a:r>
            <a:r>
              <a:rPr dirty="0" sz="1600" b="1">
                <a:solidFill>
                  <a:srgbClr val="4472C4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4472C4"/>
                </a:solidFill>
                <a:latin typeface="Arial"/>
                <a:cs typeface="Arial"/>
              </a:rPr>
              <a:t>di</a:t>
            </a:r>
            <a:r>
              <a:rPr dirty="0" sz="1600" spc="10" b="1">
                <a:solidFill>
                  <a:srgbClr val="4472C4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4472C4"/>
                </a:solidFill>
                <a:latin typeface="Arial"/>
                <a:cs typeface="Arial"/>
              </a:rPr>
              <a:t>Bolzano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952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517650" marR="5080" indent="-1505585">
              <a:lnSpc>
                <a:spcPct val="100699"/>
              </a:lnSpc>
              <a:spcBef>
                <a:spcPts val="75"/>
              </a:spcBef>
            </a:pPr>
            <a:r>
              <a:rPr dirty="0"/>
              <a:t>Istituto</a:t>
            </a:r>
            <a:r>
              <a:rPr dirty="0" spc="-10"/>
              <a:t> </a:t>
            </a:r>
            <a:r>
              <a:rPr dirty="0"/>
              <a:t>per</a:t>
            </a:r>
            <a:r>
              <a:rPr dirty="0" spc="-5"/>
              <a:t> la</a:t>
            </a:r>
            <a:r>
              <a:rPr dirty="0"/>
              <a:t> </a:t>
            </a:r>
            <a:r>
              <a:rPr dirty="0" spc="-5"/>
              <a:t>Ricerca</a:t>
            </a:r>
            <a:r>
              <a:rPr dirty="0"/>
              <a:t> </a:t>
            </a:r>
            <a:r>
              <a:rPr dirty="0" spc="-20"/>
              <a:t>Valutativa</a:t>
            </a:r>
            <a:r>
              <a:rPr dirty="0"/>
              <a:t> </a:t>
            </a:r>
            <a:r>
              <a:rPr dirty="0" spc="-5"/>
              <a:t>sulle </a:t>
            </a:r>
            <a:r>
              <a:rPr dirty="0" spc="-765"/>
              <a:t> </a:t>
            </a:r>
            <a:r>
              <a:rPr dirty="0" spc="-5"/>
              <a:t>Politiche Pubbliche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40863" y="2997708"/>
            <a:ext cx="6019800" cy="2043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4400" spc="-5" b="1">
                <a:solidFill>
                  <a:srgbClr val="4472C4"/>
                </a:solidFill>
                <a:latin typeface="Arial"/>
                <a:cs typeface="Arial"/>
              </a:rPr>
              <a:t>https://irvapp.fbk.eu/it/</a:t>
            </a:r>
            <a:endParaRPr sz="4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6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</a:pPr>
            <a:r>
              <a:rPr dirty="0" sz="4400" spc="-5" b="1">
                <a:solidFill>
                  <a:srgbClr val="4472C4"/>
                </a:solidFill>
                <a:latin typeface="Arial"/>
                <a:cs typeface="Arial"/>
                <a:hlinkClick r:id="rId3"/>
              </a:rPr>
              <a:t>mitonin@irvapp.it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7471" y="431778"/>
            <a:ext cx="2375057" cy="8239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5658" y="450595"/>
            <a:ext cx="270764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14">
                <a:solidFill>
                  <a:srgbClr val="1166B3"/>
                </a:solidFill>
                <a:latin typeface="Times New Roman"/>
                <a:cs typeface="Times New Roman"/>
              </a:rPr>
              <a:t>FBK-IRVAPP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0649" y="3466591"/>
            <a:ext cx="5355590" cy="970280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545"/>
              </a:spcBef>
            </a:pPr>
            <a:r>
              <a:rPr dirty="0" sz="2400" spc="-170">
                <a:solidFill>
                  <a:srgbClr val="1166B3"/>
                </a:solidFill>
                <a:latin typeface="Georgia"/>
                <a:cs typeface="Georgia"/>
              </a:rPr>
              <a:t>Missione</a:t>
            </a:r>
            <a:endParaRPr sz="2400">
              <a:latin typeface="Georgia"/>
              <a:cs typeface="Georgia"/>
            </a:endParaRPr>
          </a:p>
          <a:p>
            <a:pPr marL="393700" marR="5080" indent="-381000">
              <a:lnSpc>
                <a:spcPts val="1900"/>
              </a:lnSpc>
              <a:spcBef>
                <a:spcPts val="375"/>
              </a:spcBef>
              <a:buSzPct val="75000"/>
              <a:buFont typeface="Segoe UI Symbol"/>
              <a:buChar char="❖"/>
              <a:tabLst>
                <a:tab pos="393065" algn="l"/>
                <a:tab pos="393700" algn="l"/>
                <a:tab pos="1306830" algn="l"/>
                <a:tab pos="1975485" algn="l"/>
                <a:tab pos="2274570" algn="l"/>
                <a:tab pos="2941955" algn="l"/>
                <a:tab pos="3242310" algn="l"/>
                <a:tab pos="3944620" algn="l"/>
                <a:tab pos="4455795" algn="l"/>
              </a:tabLst>
            </a:pPr>
            <a:r>
              <a:rPr dirty="0" sz="1600" spc="-60">
                <a:latin typeface="Times New Roman"/>
                <a:cs typeface="Times New Roman"/>
              </a:rPr>
              <a:t>C</a:t>
            </a:r>
            <a:r>
              <a:rPr dirty="0" sz="1600" spc="10">
                <a:latin typeface="Times New Roman"/>
                <a:cs typeface="Times New Roman"/>
              </a:rPr>
              <a:t>on</a:t>
            </a:r>
            <a:r>
              <a:rPr dirty="0" sz="1600" spc="-10">
                <a:latin typeface="Times New Roman"/>
                <a:cs typeface="Times New Roman"/>
              </a:rPr>
              <a:t>du</a:t>
            </a:r>
            <a:r>
              <a:rPr dirty="0" sz="1600" spc="40">
                <a:latin typeface="Times New Roman"/>
                <a:cs typeface="Times New Roman"/>
              </a:rPr>
              <a:t>r</a:t>
            </a:r>
            <a:r>
              <a:rPr dirty="0" sz="1600">
                <a:latin typeface="Times New Roman"/>
                <a:cs typeface="Times New Roman"/>
              </a:rPr>
              <a:t>r</a:t>
            </a:r>
            <a:r>
              <a:rPr dirty="0" sz="1600" spc="-45">
                <a:latin typeface="Times New Roman"/>
                <a:cs typeface="Times New Roman"/>
              </a:rPr>
              <a:t>e</a:t>
            </a:r>
            <a:r>
              <a:rPr dirty="0" sz="1600">
                <a:latin typeface="Times New Roman"/>
                <a:cs typeface="Times New Roman"/>
              </a:rPr>
              <a:t>	</a:t>
            </a:r>
            <a:r>
              <a:rPr dirty="0" sz="1600" spc="-45">
                <a:latin typeface="Times New Roman"/>
                <a:cs typeface="Times New Roman"/>
              </a:rPr>
              <a:t>r</a:t>
            </a:r>
            <a:r>
              <a:rPr dirty="0" sz="1600" spc="-45">
                <a:latin typeface="Times New Roman"/>
                <a:cs typeface="Times New Roman"/>
              </a:rPr>
              <a:t>i</a:t>
            </a:r>
            <a:r>
              <a:rPr dirty="0" sz="1600" spc="-50">
                <a:latin typeface="Times New Roman"/>
                <a:cs typeface="Times New Roman"/>
              </a:rPr>
              <a:t>ce</a:t>
            </a:r>
            <a:r>
              <a:rPr dirty="0" sz="1600" spc="-20">
                <a:latin typeface="Times New Roman"/>
                <a:cs typeface="Times New Roman"/>
              </a:rPr>
              <a:t>r</a:t>
            </a:r>
            <a:r>
              <a:rPr dirty="0" sz="1600" spc="-35">
                <a:latin typeface="Times New Roman"/>
                <a:cs typeface="Times New Roman"/>
              </a:rPr>
              <a:t>c</a:t>
            </a:r>
            <a:r>
              <a:rPr dirty="0" sz="1600" spc="-65">
                <a:latin typeface="Times New Roman"/>
                <a:cs typeface="Times New Roman"/>
              </a:rPr>
              <a:t>a</a:t>
            </a:r>
            <a:r>
              <a:rPr dirty="0" sz="1600">
                <a:latin typeface="Times New Roman"/>
                <a:cs typeface="Times New Roman"/>
              </a:rPr>
              <a:t>	</a:t>
            </a:r>
            <a:r>
              <a:rPr dirty="0" sz="1600" spc="-40">
                <a:latin typeface="Times New Roman"/>
                <a:cs typeface="Times New Roman"/>
              </a:rPr>
              <a:t>di</a:t>
            </a:r>
            <a:r>
              <a:rPr dirty="0" sz="1600">
                <a:latin typeface="Times New Roman"/>
                <a:cs typeface="Times New Roman"/>
              </a:rPr>
              <a:t>	</a:t>
            </a:r>
            <a:r>
              <a:rPr dirty="0" sz="1600" spc="-35">
                <a:latin typeface="Times New Roman"/>
                <a:cs typeface="Times New Roman"/>
              </a:rPr>
              <a:t>qua</a:t>
            </a:r>
            <a:r>
              <a:rPr dirty="0" sz="1600" spc="-85">
                <a:latin typeface="Times New Roman"/>
                <a:cs typeface="Times New Roman"/>
              </a:rPr>
              <a:t>li</a:t>
            </a:r>
            <a:r>
              <a:rPr dirty="0" sz="1600" spc="15">
                <a:latin typeface="Times New Roman"/>
                <a:cs typeface="Times New Roman"/>
              </a:rPr>
              <a:t>t</a:t>
            </a:r>
            <a:r>
              <a:rPr dirty="0" sz="1600" spc="-65">
                <a:latin typeface="Times New Roman"/>
                <a:cs typeface="Times New Roman"/>
              </a:rPr>
              <a:t>à</a:t>
            </a:r>
            <a:r>
              <a:rPr dirty="0" sz="1600">
                <a:latin typeface="Times New Roman"/>
                <a:cs typeface="Times New Roman"/>
              </a:rPr>
              <a:t>	</a:t>
            </a:r>
            <a:r>
              <a:rPr dirty="0" sz="1600" spc="-30">
                <a:latin typeface="Times New Roman"/>
                <a:cs typeface="Times New Roman"/>
              </a:rPr>
              <a:t>i</a:t>
            </a:r>
            <a:r>
              <a:rPr dirty="0" sz="1600" spc="-40">
                <a:latin typeface="Times New Roman"/>
                <a:cs typeface="Times New Roman"/>
              </a:rPr>
              <a:t>n</a:t>
            </a:r>
            <a:r>
              <a:rPr dirty="0" sz="1600">
                <a:latin typeface="Times New Roman"/>
                <a:cs typeface="Times New Roman"/>
              </a:rPr>
              <a:t>	</a:t>
            </a:r>
            <a:r>
              <a:rPr dirty="0" sz="1600" spc="-35">
                <a:latin typeface="Times New Roman"/>
                <a:cs typeface="Times New Roman"/>
              </a:rPr>
              <a:t>a</a:t>
            </a:r>
            <a:r>
              <a:rPr dirty="0" sz="1600" spc="-50">
                <a:latin typeface="Times New Roman"/>
                <a:cs typeface="Times New Roman"/>
              </a:rPr>
              <a:t>m</a:t>
            </a:r>
            <a:r>
              <a:rPr dirty="0" sz="1600" spc="10">
                <a:latin typeface="Times New Roman"/>
                <a:cs typeface="Times New Roman"/>
              </a:rPr>
              <a:t>b</a:t>
            </a:r>
            <a:r>
              <a:rPr dirty="0" sz="1600" spc="-85">
                <a:latin typeface="Times New Roman"/>
                <a:cs typeface="Times New Roman"/>
              </a:rPr>
              <a:t>i</a:t>
            </a:r>
            <a:r>
              <a:rPr dirty="0" sz="1600" spc="15">
                <a:latin typeface="Times New Roman"/>
                <a:cs typeface="Times New Roman"/>
              </a:rPr>
              <a:t>t</a:t>
            </a:r>
            <a:r>
              <a:rPr dirty="0" sz="1600" spc="15">
                <a:latin typeface="Times New Roman"/>
                <a:cs typeface="Times New Roman"/>
              </a:rPr>
              <a:t>o</a:t>
            </a:r>
            <a:r>
              <a:rPr dirty="0" sz="1600">
                <a:latin typeface="Times New Roman"/>
                <a:cs typeface="Times New Roman"/>
              </a:rPr>
              <a:t>	</a:t>
            </a:r>
            <a:r>
              <a:rPr dirty="0" sz="1600" spc="-25">
                <a:latin typeface="Times New Roman"/>
                <a:cs typeface="Times New Roman"/>
              </a:rPr>
              <a:t>d</a:t>
            </a:r>
            <a:r>
              <a:rPr dirty="0" sz="1600" spc="-30">
                <a:latin typeface="Times New Roman"/>
                <a:cs typeface="Times New Roman"/>
              </a:rPr>
              <a:t>e</a:t>
            </a:r>
            <a:r>
              <a:rPr dirty="0" sz="1600" spc="-85">
                <a:latin typeface="Times New Roman"/>
                <a:cs typeface="Times New Roman"/>
              </a:rPr>
              <a:t>ll</a:t>
            </a:r>
            <a:r>
              <a:rPr dirty="0" sz="1600" spc="-65">
                <a:latin typeface="Times New Roman"/>
                <a:cs typeface="Times New Roman"/>
              </a:rPr>
              <a:t>a</a:t>
            </a:r>
            <a:r>
              <a:rPr dirty="0" sz="1600">
                <a:latin typeface="Times New Roman"/>
                <a:cs typeface="Times New Roman"/>
              </a:rPr>
              <a:t>	</a:t>
            </a:r>
            <a:r>
              <a:rPr dirty="0" sz="1600" spc="-95">
                <a:latin typeface="Times New Roman"/>
                <a:cs typeface="Times New Roman"/>
              </a:rPr>
              <a:t>v</a:t>
            </a:r>
            <a:r>
              <a:rPr dirty="0" sz="1600" spc="-55">
                <a:latin typeface="Times New Roman"/>
                <a:cs typeface="Times New Roman"/>
              </a:rPr>
              <a:t>a</a:t>
            </a:r>
            <a:r>
              <a:rPr dirty="0" sz="1600" spc="-85">
                <a:latin typeface="Times New Roman"/>
                <a:cs typeface="Times New Roman"/>
              </a:rPr>
              <a:t>l</a:t>
            </a:r>
            <a:r>
              <a:rPr dirty="0" sz="1600" spc="-20">
                <a:latin typeface="Times New Roman"/>
                <a:cs typeface="Times New Roman"/>
              </a:rPr>
              <a:t>u</a:t>
            </a:r>
            <a:r>
              <a:rPr dirty="0" sz="1600" spc="15">
                <a:latin typeface="Times New Roman"/>
                <a:cs typeface="Times New Roman"/>
              </a:rPr>
              <a:t>t</a:t>
            </a:r>
            <a:r>
              <a:rPr dirty="0" sz="1600" spc="-65">
                <a:latin typeface="Times New Roman"/>
                <a:cs typeface="Times New Roman"/>
              </a:rPr>
              <a:t>a</a:t>
            </a:r>
            <a:r>
              <a:rPr dirty="0" sz="1600" spc="-30">
                <a:latin typeface="Times New Roman"/>
                <a:cs typeface="Times New Roman"/>
              </a:rPr>
              <a:t>z</a:t>
            </a:r>
            <a:r>
              <a:rPr dirty="0" sz="1600" spc="-85">
                <a:latin typeface="Times New Roman"/>
                <a:cs typeface="Times New Roman"/>
              </a:rPr>
              <a:t>i</a:t>
            </a:r>
            <a:r>
              <a:rPr dirty="0" sz="1600" spc="10">
                <a:latin typeface="Times New Roman"/>
                <a:cs typeface="Times New Roman"/>
              </a:rPr>
              <a:t>on</a:t>
            </a:r>
            <a:r>
              <a:rPr dirty="0" sz="1600" spc="-35">
                <a:latin typeface="Times New Roman"/>
                <a:cs typeface="Times New Roman"/>
              </a:rPr>
              <a:t>e  </a:t>
            </a:r>
            <a:r>
              <a:rPr dirty="0" sz="1600" spc="-25">
                <a:latin typeface="Times New Roman"/>
                <a:cs typeface="Times New Roman"/>
              </a:rPr>
              <a:t>d</a:t>
            </a:r>
            <a:r>
              <a:rPr dirty="0" sz="1600" spc="-30">
                <a:latin typeface="Times New Roman"/>
                <a:cs typeface="Times New Roman"/>
              </a:rPr>
              <a:t>e</a:t>
            </a:r>
            <a:r>
              <a:rPr dirty="0" sz="1600" spc="-85">
                <a:latin typeface="Times New Roman"/>
                <a:cs typeface="Times New Roman"/>
              </a:rPr>
              <a:t>ll</a:t>
            </a:r>
            <a:r>
              <a:rPr dirty="0" sz="1600" spc="-5">
                <a:latin typeface="Times New Roman"/>
                <a:cs typeface="Times New Roman"/>
              </a:rPr>
              <a:t>'</a:t>
            </a:r>
            <a:r>
              <a:rPr dirty="0" sz="1600" spc="-140" b="1">
                <a:latin typeface="Georgia"/>
                <a:cs typeface="Georgia"/>
              </a:rPr>
              <a:t>eccel</a:t>
            </a:r>
            <a:r>
              <a:rPr dirty="0" sz="1600" spc="-140" b="1">
                <a:latin typeface="Georgia"/>
                <a:cs typeface="Georgia"/>
              </a:rPr>
              <a:t>l</a:t>
            </a:r>
            <a:r>
              <a:rPr dirty="0" sz="1600" spc="-180" b="1">
                <a:latin typeface="Georgia"/>
                <a:cs typeface="Georgia"/>
              </a:rPr>
              <a:t>e</a:t>
            </a:r>
            <a:r>
              <a:rPr dirty="0" sz="1600" spc="-215" b="1">
                <a:latin typeface="Georgia"/>
                <a:cs typeface="Georgia"/>
              </a:rPr>
              <a:t>n</a:t>
            </a:r>
            <a:r>
              <a:rPr dirty="0" sz="1600" spc="-135" b="1">
                <a:latin typeface="Georgia"/>
                <a:cs typeface="Georgia"/>
              </a:rPr>
              <a:t>z</a:t>
            </a:r>
            <a:r>
              <a:rPr dirty="0" sz="1600" spc="-150" b="1">
                <a:latin typeface="Georgia"/>
                <a:cs typeface="Georgia"/>
              </a:rPr>
              <a:t>a</a:t>
            </a:r>
            <a:r>
              <a:rPr dirty="0" sz="1600" spc="-15" b="1">
                <a:latin typeface="Georgia"/>
                <a:cs typeface="Georgia"/>
              </a:rPr>
              <a:t> </a:t>
            </a:r>
            <a:r>
              <a:rPr dirty="0" sz="1600" spc="-130" b="1">
                <a:latin typeface="Georgia"/>
                <a:cs typeface="Georgia"/>
              </a:rPr>
              <a:t>s</a:t>
            </a:r>
            <a:r>
              <a:rPr dirty="0" sz="1600" spc="-130" b="1">
                <a:latin typeface="Georgia"/>
                <a:cs typeface="Georgia"/>
              </a:rPr>
              <a:t>c</a:t>
            </a:r>
            <a:r>
              <a:rPr dirty="0" sz="1600" spc="-125" b="1">
                <a:latin typeface="Georgia"/>
                <a:cs typeface="Georgia"/>
              </a:rPr>
              <a:t>i</a:t>
            </a:r>
            <a:r>
              <a:rPr dirty="0" sz="1600" spc="-165" b="1">
                <a:latin typeface="Georgia"/>
                <a:cs typeface="Georgia"/>
              </a:rPr>
              <a:t>e</a:t>
            </a:r>
            <a:r>
              <a:rPr dirty="0" sz="1600" spc="-225" b="1">
                <a:latin typeface="Georgia"/>
                <a:cs typeface="Georgia"/>
              </a:rPr>
              <a:t>n</a:t>
            </a:r>
            <a:r>
              <a:rPr dirty="0" sz="1600" spc="-145" b="1">
                <a:latin typeface="Georgia"/>
                <a:cs typeface="Georgia"/>
              </a:rPr>
              <a:t>t</a:t>
            </a:r>
            <a:r>
              <a:rPr dirty="0" sz="1600" spc="-125" b="1">
                <a:latin typeface="Georgia"/>
                <a:cs typeface="Georgia"/>
              </a:rPr>
              <a:t>i</a:t>
            </a:r>
            <a:r>
              <a:rPr dirty="0" sz="1600" spc="-150" b="1">
                <a:latin typeface="Georgia"/>
                <a:cs typeface="Georgia"/>
              </a:rPr>
              <a:t>f</a:t>
            </a:r>
            <a:r>
              <a:rPr dirty="0" sz="1600" spc="-125" b="1">
                <a:latin typeface="Georgia"/>
                <a:cs typeface="Georgia"/>
              </a:rPr>
              <a:t>i</a:t>
            </a:r>
            <a:r>
              <a:rPr dirty="0" sz="1600" spc="-100" b="1">
                <a:latin typeface="Georgia"/>
                <a:cs typeface="Georgia"/>
              </a:rPr>
              <a:t>c</a:t>
            </a:r>
            <a:r>
              <a:rPr dirty="0" sz="1600" spc="-190" b="1">
                <a:latin typeface="Georgia"/>
                <a:cs typeface="Georgia"/>
              </a:rPr>
              <a:t>a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80761" y="3926332"/>
            <a:ext cx="31292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5780" algn="l"/>
                <a:tab pos="1348740" algn="l"/>
                <a:tab pos="2270760" algn="l"/>
                <a:tab pos="2771140" algn="l"/>
              </a:tabLst>
            </a:pPr>
            <a:r>
              <a:rPr dirty="0" sz="1600" spc="-25">
                <a:latin typeface="Times New Roman"/>
                <a:cs typeface="Times New Roman"/>
              </a:rPr>
              <a:t>d</a:t>
            </a:r>
            <a:r>
              <a:rPr dirty="0" sz="1600" spc="-30">
                <a:latin typeface="Times New Roman"/>
                <a:cs typeface="Times New Roman"/>
              </a:rPr>
              <a:t>e</a:t>
            </a:r>
            <a:r>
              <a:rPr dirty="0" sz="1600" spc="-85">
                <a:latin typeface="Times New Roman"/>
                <a:cs typeface="Times New Roman"/>
              </a:rPr>
              <a:t>ll</a:t>
            </a:r>
            <a:r>
              <a:rPr dirty="0" sz="1600" spc="-45">
                <a:latin typeface="Times New Roman"/>
                <a:cs typeface="Times New Roman"/>
              </a:rPr>
              <a:t>e</a:t>
            </a:r>
            <a:r>
              <a:rPr dirty="0" sz="1600">
                <a:latin typeface="Times New Roman"/>
                <a:cs typeface="Times New Roman"/>
              </a:rPr>
              <a:t>	</a:t>
            </a:r>
            <a:r>
              <a:rPr dirty="0" sz="1600" spc="-30">
                <a:latin typeface="Times New Roman"/>
                <a:cs typeface="Times New Roman"/>
              </a:rPr>
              <a:t>poli</a:t>
            </a:r>
            <a:r>
              <a:rPr dirty="0" sz="1600" spc="-30">
                <a:latin typeface="Times New Roman"/>
                <a:cs typeface="Times New Roman"/>
              </a:rPr>
              <a:t>t</a:t>
            </a:r>
            <a:r>
              <a:rPr dirty="0" sz="1600" spc="-55">
                <a:latin typeface="Times New Roman"/>
                <a:cs typeface="Times New Roman"/>
              </a:rPr>
              <a:t>i</a:t>
            </a:r>
            <a:r>
              <a:rPr dirty="0" sz="1600" spc="-105">
                <a:latin typeface="Times New Roman"/>
                <a:cs typeface="Times New Roman"/>
              </a:rPr>
              <a:t>c</a:t>
            </a:r>
            <a:r>
              <a:rPr dirty="0" sz="1600" spc="-20">
                <a:latin typeface="Times New Roman"/>
                <a:cs typeface="Times New Roman"/>
              </a:rPr>
              <a:t>h</a:t>
            </a:r>
            <a:r>
              <a:rPr dirty="0" sz="1600" spc="-15">
                <a:latin typeface="Times New Roman"/>
                <a:cs typeface="Times New Roman"/>
              </a:rPr>
              <a:t>e</a:t>
            </a:r>
            <a:r>
              <a:rPr dirty="0" sz="1600">
                <a:latin typeface="Times New Roman"/>
                <a:cs typeface="Times New Roman"/>
              </a:rPr>
              <a:t>	</a:t>
            </a:r>
            <a:r>
              <a:rPr dirty="0" sz="1600" spc="-5">
                <a:latin typeface="Times New Roman"/>
                <a:cs typeface="Times New Roman"/>
              </a:rPr>
              <a:t>p</a:t>
            </a:r>
            <a:r>
              <a:rPr dirty="0" sz="1600">
                <a:latin typeface="Times New Roman"/>
                <a:cs typeface="Times New Roman"/>
              </a:rPr>
              <a:t>u</a:t>
            </a:r>
            <a:r>
              <a:rPr dirty="0" sz="1600" spc="-40">
                <a:latin typeface="Times New Roman"/>
                <a:cs typeface="Times New Roman"/>
              </a:rPr>
              <a:t>bbli</a:t>
            </a:r>
            <a:r>
              <a:rPr dirty="0" sz="1600" spc="-70">
                <a:latin typeface="Times New Roman"/>
                <a:cs typeface="Times New Roman"/>
              </a:rPr>
              <a:t>c</a:t>
            </a:r>
            <a:r>
              <a:rPr dirty="0" sz="1600" spc="-20">
                <a:latin typeface="Times New Roman"/>
                <a:cs typeface="Times New Roman"/>
              </a:rPr>
              <a:t>h</a:t>
            </a:r>
            <a:r>
              <a:rPr dirty="0" sz="1600" spc="-15">
                <a:latin typeface="Times New Roman"/>
                <a:cs typeface="Times New Roman"/>
              </a:rPr>
              <a:t>e</a:t>
            </a:r>
            <a:r>
              <a:rPr dirty="0" sz="1600">
                <a:latin typeface="Times New Roman"/>
                <a:cs typeface="Times New Roman"/>
              </a:rPr>
              <a:t>	</a:t>
            </a:r>
            <a:r>
              <a:rPr dirty="0" sz="1600" spc="-55">
                <a:latin typeface="Times New Roman"/>
                <a:cs typeface="Times New Roman"/>
              </a:rPr>
              <a:t>su</a:t>
            </a:r>
            <a:r>
              <a:rPr dirty="0" sz="1600" spc="-40">
                <a:latin typeface="Times New Roman"/>
                <a:cs typeface="Times New Roman"/>
              </a:rPr>
              <a:t>l</a:t>
            </a:r>
            <a:r>
              <a:rPr dirty="0" sz="1600" spc="-85">
                <a:latin typeface="Times New Roman"/>
                <a:cs typeface="Times New Roman"/>
              </a:rPr>
              <a:t>l</a:t>
            </a:r>
            <a:r>
              <a:rPr dirty="0" sz="1600" spc="-65">
                <a:latin typeface="Times New Roman"/>
                <a:cs typeface="Times New Roman"/>
              </a:rPr>
              <a:t>a</a:t>
            </a:r>
            <a:r>
              <a:rPr dirty="0" sz="1600">
                <a:latin typeface="Times New Roman"/>
                <a:cs typeface="Times New Roman"/>
              </a:rPr>
              <a:t>	</a:t>
            </a:r>
            <a:r>
              <a:rPr dirty="0" sz="1600" spc="-30">
                <a:latin typeface="Times New Roman"/>
                <a:cs typeface="Times New Roman"/>
              </a:rPr>
              <a:t>ba</a:t>
            </a:r>
            <a:r>
              <a:rPr dirty="0" sz="1600" spc="-40">
                <a:latin typeface="Times New Roman"/>
                <a:cs typeface="Times New Roman"/>
              </a:rPr>
              <a:t>s</a:t>
            </a:r>
            <a:r>
              <a:rPr dirty="0" sz="1600" spc="-45"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93359" y="3553372"/>
            <a:ext cx="0" cy="1010919"/>
          </a:xfrm>
          <a:custGeom>
            <a:avLst/>
            <a:gdLst/>
            <a:ahLst/>
            <a:cxnLst/>
            <a:rect l="l" t="t" r="r" b="b"/>
            <a:pathLst>
              <a:path w="0" h="1010920">
                <a:moveTo>
                  <a:pt x="0" y="0"/>
                </a:moveTo>
                <a:lnTo>
                  <a:pt x="0" y="1010398"/>
                </a:lnTo>
              </a:path>
            </a:pathLst>
          </a:custGeom>
          <a:ln w="25399">
            <a:solidFill>
              <a:srgbClr val="BFBFC8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1385384" y="3742312"/>
            <a:ext cx="474980" cy="478155"/>
            <a:chOff x="1385384" y="3742312"/>
            <a:chExt cx="474980" cy="478155"/>
          </a:xfrm>
        </p:grpSpPr>
        <p:sp>
          <p:nvSpPr>
            <p:cNvPr id="7" name="object 7"/>
            <p:cNvSpPr/>
            <p:nvPr/>
          </p:nvSpPr>
          <p:spPr>
            <a:xfrm>
              <a:off x="1385379" y="3742321"/>
              <a:ext cx="474980" cy="478155"/>
            </a:xfrm>
            <a:custGeom>
              <a:avLst/>
              <a:gdLst/>
              <a:ahLst/>
              <a:cxnLst/>
              <a:rect l="l" t="t" r="r" b="b"/>
              <a:pathLst>
                <a:path w="474980" h="478154">
                  <a:moveTo>
                    <a:pt x="388518" y="238874"/>
                  </a:moveTo>
                  <a:lnTo>
                    <a:pt x="385457" y="208191"/>
                  </a:lnTo>
                  <a:lnTo>
                    <a:pt x="376669" y="179628"/>
                  </a:lnTo>
                  <a:lnTo>
                    <a:pt x="366928" y="161544"/>
                  </a:lnTo>
                  <a:lnTo>
                    <a:pt x="366928" y="238874"/>
                  </a:lnTo>
                  <a:lnTo>
                    <a:pt x="363588" y="269176"/>
                  </a:lnTo>
                  <a:lnTo>
                    <a:pt x="338899" y="320929"/>
                  </a:lnTo>
                  <a:lnTo>
                    <a:pt x="294970" y="356171"/>
                  </a:lnTo>
                  <a:lnTo>
                    <a:pt x="237426" y="369176"/>
                  </a:lnTo>
                  <a:lnTo>
                    <a:pt x="207314" y="365810"/>
                  </a:lnTo>
                  <a:lnTo>
                    <a:pt x="155867" y="340969"/>
                  </a:lnTo>
                  <a:lnTo>
                    <a:pt x="120853" y="296760"/>
                  </a:lnTo>
                  <a:lnTo>
                    <a:pt x="107911" y="238874"/>
                  </a:lnTo>
                  <a:lnTo>
                    <a:pt x="111264" y="208584"/>
                  </a:lnTo>
                  <a:lnTo>
                    <a:pt x="135953" y="156819"/>
                  </a:lnTo>
                  <a:lnTo>
                    <a:pt x="179895" y="121589"/>
                  </a:lnTo>
                  <a:lnTo>
                    <a:pt x="237426" y="108585"/>
                  </a:lnTo>
                  <a:lnTo>
                    <a:pt x="267538" y="111950"/>
                  </a:lnTo>
                  <a:lnTo>
                    <a:pt x="318985" y="136779"/>
                  </a:lnTo>
                  <a:lnTo>
                    <a:pt x="353999" y="180987"/>
                  </a:lnTo>
                  <a:lnTo>
                    <a:pt x="366928" y="238874"/>
                  </a:lnTo>
                  <a:lnTo>
                    <a:pt x="366928" y="161544"/>
                  </a:lnTo>
                  <a:lnTo>
                    <a:pt x="314299" y="108585"/>
                  </a:lnTo>
                  <a:lnTo>
                    <a:pt x="267931" y="89941"/>
                  </a:lnTo>
                  <a:lnTo>
                    <a:pt x="237426" y="86868"/>
                  </a:lnTo>
                  <a:lnTo>
                    <a:pt x="206921" y="89941"/>
                  </a:lnTo>
                  <a:lnTo>
                    <a:pt x="152857" y="112776"/>
                  </a:lnTo>
                  <a:lnTo>
                    <a:pt x="112090" y="153797"/>
                  </a:lnTo>
                  <a:lnTo>
                    <a:pt x="89395" y="208191"/>
                  </a:lnTo>
                  <a:lnTo>
                    <a:pt x="86334" y="238874"/>
                  </a:lnTo>
                  <a:lnTo>
                    <a:pt x="89395" y="269570"/>
                  </a:lnTo>
                  <a:lnTo>
                    <a:pt x="112090" y="323964"/>
                  </a:lnTo>
                  <a:lnTo>
                    <a:pt x="152857" y="364985"/>
                  </a:lnTo>
                  <a:lnTo>
                    <a:pt x="206921" y="387819"/>
                  </a:lnTo>
                  <a:lnTo>
                    <a:pt x="237426" y="390893"/>
                  </a:lnTo>
                  <a:lnTo>
                    <a:pt x="267931" y="387819"/>
                  </a:lnTo>
                  <a:lnTo>
                    <a:pt x="296316" y="378980"/>
                  </a:lnTo>
                  <a:lnTo>
                    <a:pt x="314299" y="369176"/>
                  </a:lnTo>
                  <a:lnTo>
                    <a:pt x="321995" y="364985"/>
                  </a:lnTo>
                  <a:lnTo>
                    <a:pt x="344335" y="346443"/>
                  </a:lnTo>
                  <a:lnTo>
                    <a:pt x="362762" y="323964"/>
                  </a:lnTo>
                  <a:lnTo>
                    <a:pt x="376669" y="298132"/>
                  </a:lnTo>
                  <a:lnTo>
                    <a:pt x="385457" y="269570"/>
                  </a:lnTo>
                  <a:lnTo>
                    <a:pt x="388518" y="238874"/>
                  </a:lnTo>
                  <a:close/>
                </a:path>
                <a:path w="474980" h="478154">
                  <a:moveTo>
                    <a:pt x="474853" y="238874"/>
                  </a:moveTo>
                  <a:lnTo>
                    <a:pt x="466445" y="174993"/>
                  </a:lnTo>
                  <a:lnTo>
                    <a:pt x="442671" y="117830"/>
                  </a:lnTo>
                  <a:lnTo>
                    <a:pt x="405714" y="69557"/>
                  </a:lnTo>
                  <a:lnTo>
                    <a:pt x="336473" y="21717"/>
                  </a:lnTo>
                  <a:lnTo>
                    <a:pt x="269875" y="2159"/>
                  </a:lnTo>
                  <a:lnTo>
                    <a:pt x="237426" y="0"/>
                  </a:lnTo>
                  <a:lnTo>
                    <a:pt x="204990" y="2159"/>
                  </a:lnTo>
                  <a:lnTo>
                    <a:pt x="144551" y="18618"/>
                  </a:lnTo>
                  <a:lnTo>
                    <a:pt x="91884" y="49441"/>
                  </a:lnTo>
                  <a:lnTo>
                    <a:pt x="49136" y="92443"/>
                  </a:lnTo>
                  <a:lnTo>
                    <a:pt x="18503" y="145440"/>
                  </a:lnTo>
                  <a:lnTo>
                    <a:pt x="2146" y="206235"/>
                  </a:lnTo>
                  <a:lnTo>
                    <a:pt x="0" y="238874"/>
                  </a:lnTo>
                  <a:lnTo>
                    <a:pt x="2209" y="272097"/>
                  </a:lnTo>
                  <a:lnTo>
                    <a:pt x="19227" y="333552"/>
                  </a:lnTo>
                  <a:lnTo>
                    <a:pt x="51523" y="386854"/>
                  </a:lnTo>
                  <a:lnTo>
                    <a:pt x="72847" y="409892"/>
                  </a:lnTo>
                  <a:lnTo>
                    <a:pt x="45859" y="458762"/>
                  </a:lnTo>
                  <a:lnTo>
                    <a:pt x="43167" y="461479"/>
                  </a:lnTo>
                  <a:lnTo>
                    <a:pt x="43167" y="472325"/>
                  </a:lnTo>
                  <a:lnTo>
                    <a:pt x="48564" y="477761"/>
                  </a:lnTo>
                  <a:lnTo>
                    <a:pt x="59347" y="477761"/>
                  </a:lnTo>
                  <a:lnTo>
                    <a:pt x="62052" y="475043"/>
                  </a:lnTo>
                  <a:lnTo>
                    <a:pt x="62052" y="472325"/>
                  </a:lnTo>
                  <a:lnTo>
                    <a:pt x="64744" y="472325"/>
                  </a:lnTo>
                  <a:lnTo>
                    <a:pt x="64744" y="469607"/>
                  </a:lnTo>
                  <a:lnTo>
                    <a:pt x="89027" y="426173"/>
                  </a:lnTo>
                  <a:lnTo>
                    <a:pt x="129489" y="426173"/>
                  </a:lnTo>
                  <a:lnTo>
                    <a:pt x="120116" y="420928"/>
                  </a:lnTo>
                  <a:lnTo>
                    <a:pt x="74701" y="381152"/>
                  </a:lnTo>
                  <a:lnTo>
                    <a:pt x="41719" y="330212"/>
                  </a:lnTo>
                  <a:lnTo>
                    <a:pt x="23939" y="270852"/>
                  </a:lnTo>
                  <a:lnTo>
                    <a:pt x="21590" y="238874"/>
                  </a:lnTo>
                  <a:lnTo>
                    <a:pt x="23939" y="206895"/>
                  </a:lnTo>
                  <a:lnTo>
                    <a:pt x="41719" y="147535"/>
                  </a:lnTo>
                  <a:lnTo>
                    <a:pt x="74701" y="96596"/>
                  </a:lnTo>
                  <a:lnTo>
                    <a:pt x="120116" y="56819"/>
                  </a:lnTo>
                  <a:lnTo>
                    <a:pt x="175272" y="30949"/>
                  </a:lnTo>
                  <a:lnTo>
                    <a:pt x="237426" y="21717"/>
                  </a:lnTo>
                  <a:lnTo>
                    <a:pt x="269214" y="24079"/>
                  </a:lnTo>
                  <a:lnTo>
                    <a:pt x="328218" y="41973"/>
                  </a:lnTo>
                  <a:lnTo>
                    <a:pt x="378841" y="75145"/>
                  </a:lnTo>
                  <a:lnTo>
                    <a:pt x="418376" y="120840"/>
                  </a:lnTo>
                  <a:lnTo>
                    <a:pt x="444093" y="176339"/>
                  </a:lnTo>
                  <a:lnTo>
                    <a:pt x="453263" y="238874"/>
                  </a:lnTo>
                  <a:lnTo>
                    <a:pt x="450913" y="270852"/>
                  </a:lnTo>
                  <a:lnTo>
                    <a:pt x="433120" y="330212"/>
                  </a:lnTo>
                  <a:lnTo>
                    <a:pt x="400164" y="381152"/>
                  </a:lnTo>
                  <a:lnTo>
                    <a:pt x="354736" y="420928"/>
                  </a:lnTo>
                  <a:lnTo>
                    <a:pt x="299593" y="446811"/>
                  </a:lnTo>
                  <a:lnTo>
                    <a:pt x="237426" y="456044"/>
                  </a:lnTo>
                  <a:lnTo>
                    <a:pt x="337007" y="456044"/>
                  </a:lnTo>
                  <a:lnTo>
                    <a:pt x="360286" y="444055"/>
                  </a:lnTo>
                  <a:lnTo>
                    <a:pt x="385813" y="426173"/>
                  </a:lnTo>
                  <a:lnTo>
                    <a:pt x="410997" y="426173"/>
                  </a:lnTo>
                  <a:lnTo>
                    <a:pt x="402018" y="409892"/>
                  </a:lnTo>
                  <a:lnTo>
                    <a:pt x="423341" y="386854"/>
                  </a:lnTo>
                  <a:lnTo>
                    <a:pt x="441286" y="361340"/>
                  </a:lnTo>
                  <a:lnTo>
                    <a:pt x="455637" y="333552"/>
                  </a:lnTo>
                  <a:lnTo>
                    <a:pt x="466153" y="303733"/>
                  </a:lnTo>
                  <a:lnTo>
                    <a:pt x="472643" y="272097"/>
                  </a:lnTo>
                  <a:lnTo>
                    <a:pt x="474853" y="238874"/>
                  </a:lnTo>
                  <a:close/>
                </a:path>
              </a:pathLst>
            </a:custGeom>
            <a:solidFill>
              <a:srgbClr val="0A081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8067" y="3916046"/>
              <a:ext cx="129500" cy="1302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74406" y="4168495"/>
              <a:ext cx="342900" cy="52069"/>
            </a:xfrm>
            <a:custGeom>
              <a:avLst/>
              <a:gdLst/>
              <a:ahLst/>
              <a:cxnLst/>
              <a:rect l="l" t="t" r="r" b="b"/>
              <a:pathLst>
                <a:path w="342900" h="52070">
                  <a:moveTo>
                    <a:pt x="247980" y="29870"/>
                  </a:moveTo>
                  <a:lnTo>
                    <a:pt x="148399" y="29870"/>
                  </a:lnTo>
                  <a:lnTo>
                    <a:pt x="116624" y="27508"/>
                  </a:lnTo>
                  <a:lnTo>
                    <a:pt x="86245" y="20637"/>
                  </a:lnTo>
                  <a:lnTo>
                    <a:pt x="57619" y="9601"/>
                  </a:lnTo>
                  <a:lnTo>
                    <a:pt x="40462" y="0"/>
                  </a:lnTo>
                  <a:lnTo>
                    <a:pt x="0" y="0"/>
                  </a:lnTo>
                  <a:lnTo>
                    <a:pt x="53403" y="32232"/>
                  </a:lnTo>
                  <a:lnTo>
                    <a:pt x="115100" y="49352"/>
                  </a:lnTo>
                  <a:lnTo>
                    <a:pt x="148399" y="51587"/>
                  </a:lnTo>
                  <a:lnTo>
                    <a:pt x="181698" y="49352"/>
                  </a:lnTo>
                  <a:lnTo>
                    <a:pt x="213448" y="42811"/>
                  </a:lnTo>
                  <a:lnTo>
                    <a:pt x="243395" y="32232"/>
                  </a:lnTo>
                  <a:lnTo>
                    <a:pt x="247980" y="29870"/>
                  </a:lnTo>
                  <a:close/>
                </a:path>
                <a:path w="342900" h="52070">
                  <a:moveTo>
                    <a:pt x="342658" y="35306"/>
                  </a:moveTo>
                  <a:lnTo>
                    <a:pt x="339953" y="32588"/>
                  </a:lnTo>
                  <a:lnTo>
                    <a:pt x="321970" y="0"/>
                  </a:lnTo>
                  <a:lnTo>
                    <a:pt x="296786" y="0"/>
                  </a:lnTo>
                  <a:lnTo>
                    <a:pt x="321068" y="43434"/>
                  </a:lnTo>
                  <a:lnTo>
                    <a:pt x="323773" y="48869"/>
                  </a:lnTo>
                  <a:lnTo>
                    <a:pt x="326466" y="51587"/>
                  </a:lnTo>
                  <a:lnTo>
                    <a:pt x="337273" y="51587"/>
                  </a:lnTo>
                  <a:lnTo>
                    <a:pt x="342658" y="46151"/>
                  </a:lnTo>
                  <a:lnTo>
                    <a:pt x="342658" y="35306"/>
                  </a:lnTo>
                  <a:close/>
                </a:path>
              </a:pathLst>
            </a:custGeom>
            <a:solidFill>
              <a:srgbClr val="0A081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400650" y="1138009"/>
            <a:ext cx="8609330" cy="1953895"/>
          </a:xfrm>
          <a:prstGeom prst="rect">
            <a:avLst/>
          </a:prstGeom>
        </p:spPr>
        <p:txBody>
          <a:bodyPr wrap="square" lIns="0" tIns="1727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dirty="0" sz="2400" spc="-135">
                <a:solidFill>
                  <a:srgbClr val="1166B3"/>
                </a:solidFill>
                <a:latin typeface="Georgia"/>
                <a:cs typeface="Georgia"/>
              </a:rPr>
              <a:t>Visione</a:t>
            </a:r>
            <a:endParaRPr sz="2400">
              <a:latin typeface="Georgia"/>
              <a:cs typeface="Georgia"/>
            </a:endParaRPr>
          </a:p>
          <a:p>
            <a:pPr algn="just" marL="298450" marR="5080" indent="-285750">
              <a:lnSpc>
                <a:spcPct val="99400"/>
              </a:lnSpc>
              <a:spcBef>
                <a:spcPts val="900"/>
              </a:spcBef>
              <a:buSzPct val="76470"/>
              <a:buFont typeface="Wingdings"/>
              <a:buChar char=""/>
              <a:tabLst>
                <a:tab pos="298450" algn="l"/>
              </a:tabLst>
            </a:pPr>
            <a:r>
              <a:rPr dirty="0" sz="1700" spc="-30">
                <a:latin typeface="Times New Roman"/>
                <a:cs typeface="Times New Roman"/>
              </a:rPr>
              <a:t>Il</a:t>
            </a:r>
            <a:r>
              <a:rPr dirty="0" sz="1700" spc="-25">
                <a:latin typeface="Times New Roman"/>
                <a:cs typeface="Times New Roman"/>
              </a:rPr>
              <a:t> </a:t>
            </a:r>
            <a:r>
              <a:rPr dirty="0" sz="1700" spc="-10">
                <a:latin typeface="Times New Roman"/>
                <a:cs typeface="Times New Roman"/>
              </a:rPr>
              <a:t>centro</a:t>
            </a:r>
            <a:r>
              <a:rPr dirty="0" sz="1700" spc="-5">
                <a:latin typeface="Times New Roman"/>
                <a:cs typeface="Times New Roman"/>
              </a:rPr>
              <a:t> </a:t>
            </a:r>
            <a:r>
              <a:rPr dirty="0" sz="1700" spc="-20">
                <a:latin typeface="Times New Roman"/>
                <a:cs typeface="Times New Roman"/>
              </a:rPr>
              <a:t>conduce</a:t>
            </a:r>
            <a:r>
              <a:rPr dirty="0" sz="1700" spc="-15">
                <a:latin typeface="Times New Roman"/>
                <a:cs typeface="Times New Roman"/>
              </a:rPr>
              <a:t> </a:t>
            </a:r>
            <a:r>
              <a:rPr dirty="0" sz="1700" spc="-190" b="1">
                <a:latin typeface="Georgia"/>
                <a:cs typeface="Georgia"/>
              </a:rPr>
              <a:t>ricerca</a:t>
            </a:r>
            <a:r>
              <a:rPr dirty="0" sz="1700" spc="-185" b="1">
                <a:latin typeface="Georgia"/>
                <a:cs typeface="Georgia"/>
              </a:rPr>
              <a:t> </a:t>
            </a:r>
            <a:r>
              <a:rPr dirty="0" sz="1700" spc="-190" b="1">
                <a:latin typeface="Georgia"/>
                <a:cs typeface="Georgia"/>
              </a:rPr>
              <a:t>valutativa</a:t>
            </a:r>
            <a:r>
              <a:rPr dirty="0" sz="1700" spc="-185" b="1">
                <a:latin typeface="Georgia"/>
                <a:cs typeface="Georgia"/>
              </a:rPr>
              <a:t> </a:t>
            </a:r>
            <a:r>
              <a:rPr dirty="0" sz="1700" spc="-60">
                <a:latin typeface="Times New Roman"/>
                <a:cs typeface="Times New Roman"/>
              </a:rPr>
              <a:t>sulle</a:t>
            </a:r>
            <a:r>
              <a:rPr dirty="0" sz="1700" spc="-55">
                <a:latin typeface="Times New Roman"/>
                <a:cs typeface="Times New Roman"/>
              </a:rPr>
              <a:t> </a:t>
            </a:r>
            <a:r>
              <a:rPr dirty="0" sz="1700" spc="-40">
                <a:latin typeface="Times New Roman"/>
                <a:cs typeface="Times New Roman"/>
              </a:rPr>
              <a:t>politiche</a:t>
            </a:r>
            <a:r>
              <a:rPr dirty="0" sz="1700" spc="-35">
                <a:latin typeface="Times New Roman"/>
                <a:cs typeface="Times New Roman"/>
              </a:rPr>
              <a:t> </a:t>
            </a:r>
            <a:r>
              <a:rPr dirty="0" sz="1700" spc="-30">
                <a:latin typeface="Times New Roman"/>
                <a:cs typeface="Times New Roman"/>
              </a:rPr>
              <a:t>pubbliche</a:t>
            </a:r>
            <a:r>
              <a:rPr dirty="0" sz="1700" spc="-25">
                <a:latin typeface="Times New Roman"/>
                <a:cs typeface="Times New Roman"/>
              </a:rPr>
              <a:t> </a:t>
            </a:r>
            <a:r>
              <a:rPr dirty="0" sz="1700" spc="-50">
                <a:latin typeface="Times New Roman"/>
                <a:cs typeface="Times New Roman"/>
              </a:rPr>
              <a:t>e</a:t>
            </a:r>
            <a:r>
              <a:rPr dirty="0" sz="1700" spc="-45">
                <a:latin typeface="Times New Roman"/>
                <a:cs typeface="Times New Roman"/>
              </a:rPr>
              <a:t> dei</a:t>
            </a:r>
            <a:r>
              <a:rPr dirty="0" sz="1700" spc="-40">
                <a:latin typeface="Times New Roman"/>
                <a:cs typeface="Times New Roman"/>
              </a:rPr>
              <a:t> </a:t>
            </a:r>
            <a:r>
              <a:rPr dirty="0" sz="1700" spc="-25">
                <a:latin typeface="Times New Roman"/>
                <a:cs typeface="Times New Roman"/>
              </a:rPr>
              <a:t>programmi</a:t>
            </a:r>
            <a:r>
              <a:rPr dirty="0" sz="1700" spc="-20">
                <a:latin typeface="Times New Roman"/>
                <a:cs typeface="Times New Roman"/>
              </a:rPr>
              <a:t> </a:t>
            </a:r>
            <a:r>
              <a:rPr dirty="0" sz="1700" spc="-45">
                <a:latin typeface="Times New Roman"/>
                <a:cs typeface="Times New Roman"/>
              </a:rPr>
              <a:t>di</a:t>
            </a:r>
            <a:r>
              <a:rPr dirty="0" sz="1700" spc="-40">
                <a:latin typeface="Times New Roman"/>
                <a:cs typeface="Times New Roman"/>
              </a:rPr>
              <a:t> </a:t>
            </a:r>
            <a:r>
              <a:rPr dirty="0" sz="1700" spc="-15">
                <a:latin typeface="Times New Roman"/>
                <a:cs typeface="Times New Roman"/>
              </a:rPr>
              <a:t>intervento </a:t>
            </a:r>
            <a:r>
              <a:rPr dirty="0" sz="1700" spc="-10">
                <a:latin typeface="Times New Roman"/>
                <a:cs typeface="Times New Roman"/>
              </a:rPr>
              <a:t> </a:t>
            </a:r>
            <a:r>
              <a:rPr dirty="0" sz="1700" spc="-50">
                <a:latin typeface="Times New Roman"/>
                <a:cs typeface="Times New Roman"/>
              </a:rPr>
              <a:t>finalizzati </a:t>
            </a:r>
            <a:r>
              <a:rPr dirty="0" sz="1700" spc="-65">
                <a:latin typeface="Times New Roman"/>
                <a:cs typeface="Times New Roman"/>
              </a:rPr>
              <a:t>a </a:t>
            </a:r>
            <a:r>
              <a:rPr dirty="0" sz="1700" spc="-45">
                <a:latin typeface="Times New Roman"/>
                <a:cs typeface="Times New Roman"/>
              </a:rPr>
              <a:t>cambiare </a:t>
            </a:r>
            <a:r>
              <a:rPr dirty="0" sz="1700" spc="-70">
                <a:latin typeface="Times New Roman"/>
                <a:cs typeface="Times New Roman"/>
              </a:rPr>
              <a:t>le </a:t>
            </a:r>
            <a:r>
              <a:rPr dirty="0" sz="1700" spc="-30">
                <a:latin typeface="Times New Roman"/>
                <a:cs typeface="Times New Roman"/>
              </a:rPr>
              <a:t>condizioni </a:t>
            </a:r>
            <a:r>
              <a:rPr dirty="0" sz="1700" spc="-45">
                <a:latin typeface="Times New Roman"/>
                <a:cs typeface="Times New Roman"/>
              </a:rPr>
              <a:t>di vita </a:t>
            </a:r>
            <a:r>
              <a:rPr dirty="0" sz="1700" spc="15">
                <a:latin typeface="Times New Roman"/>
                <a:cs typeface="Times New Roman"/>
              </a:rPr>
              <a:t>o </a:t>
            </a:r>
            <a:r>
              <a:rPr dirty="0" sz="1700" spc="-85">
                <a:latin typeface="Times New Roman"/>
                <a:cs typeface="Times New Roman"/>
              </a:rPr>
              <a:t>i </a:t>
            </a:r>
            <a:r>
              <a:rPr dirty="0" sz="1700" spc="-15">
                <a:latin typeface="Times New Roman"/>
                <a:cs typeface="Times New Roman"/>
              </a:rPr>
              <a:t>comportamenti </a:t>
            </a:r>
            <a:r>
              <a:rPr dirty="0" sz="1700" spc="-45">
                <a:latin typeface="Times New Roman"/>
                <a:cs typeface="Times New Roman"/>
              </a:rPr>
              <a:t>di </a:t>
            </a:r>
            <a:r>
              <a:rPr dirty="0" sz="1700" spc="-50">
                <a:latin typeface="Times New Roman"/>
                <a:cs typeface="Times New Roman"/>
              </a:rPr>
              <a:t>individui, </a:t>
            </a:r>
            <a:r>
              <a:rPr dirty="0" sz="1700" spc="-15">
                <a:latin typeface="Times New Roman"/>
                <a:cs typeface="Times New Roman"/>
              </a:rPr>
              <a:t>gruppi </a:t>
            </a:r>
            <a:r>
              <a:rPr dirty="0" sz="1700" spc="-50">
                <a:latin typeface="Times New Roman"/>
                <a:cs typeface="Times New Roman"/>
              </a:rPr>
              <a:t>e </a:t>
            </a:r>
            <a:r>
              <a:rPr dirty="0" sz="1700" spc="-40">
                <a:latin typeface="Times New Roman"/>
                <a:cs typeface="Times New Roman"/>
              </a:rPr>
              <a:t>organizzazioni </a:t>
            </a:r>
            <a:r>
              <a:rPr dirty="0" sz="1700" spc="-35">
                <a:latin typeface="Times New Roman"/>
                <a:cs typeface="Times New Roman"/>
              </a:rPr>
              <a:t> </a:t>
            </a:r>
            <a:r>
              <a:rPr dirty="0" sz="1700">
                <a:latin typeface="Times New Roman"/>
                <a:cs typeface="Times New Roman"/>
              </a:rPr>
              <a:t>entro </a:t>
            </a:r>
            <a:r>
              <a:rPr dirty="0" sz="1700" spc="-85">
                <a:latin typeface="Times New Roman"/>
                <a:cs typeface="Times New Roman"/>
              </a:rPr>
              <a:t>i</a:t>
            </a:r>
            <a:r>
              <a:rPr dirty="0" sz="1700" spc="-80">
                <a:latin typeface="Times New Roman"/>
                <a:cs typeface="Times New Roman"/>
              </a:rPr>
              <a:t> </a:t>
            </a:r>
            <a:r>
              <a:rPr dirty="0" sz="1700" spc="-65">
                <a:latin typeface="Times New Roman"/>
                <a:cs typeface="Times New Roman"/>
              </a:rPr>
              <a:t>vari</a:t>
            </a:r>
            <a:r>
              <a:rPr dirty="0" sz="1700" spc="-60">
                <a:latin typeface="Times New Roman"/>
                <a:cs typeface="Times New Roman"/>
              </a:rPr>
              <a:t> </a:t>
            </a:r>
            <a:r>
              <a:rPr dirty="0" sz="1700" spc="-40">
                <a:latin typeface="Times New Roman"/>
                <a:cs typeface="Times New Roman"/>
              </a:rPr>
              <a:t>ambiti</a:t>
            </a:r>
            <a:r>
              <a:rPr dirty="0" sz="1700" spc="-35">
                <a:latin typeface="Times New Roman"/>
                <a:cs typeface="Times New Roman"/>
              </a:rPr>
              <a:t> </a:t>
            </a:r>
            <a:r>
              <a:rPr dirty="0" sz="1700" spc="-60">
                <a:latin typeface="Times New Roman"/>
                <a:cs typeface="Times New Roman"/>
              </a:rPr>
              <a:t>della</a:t>
            </a:r>
            <a:r>
              <a:rPr dirty="0" sz="1700" spc="-55">
                <a:latin typeface="Times New Roman"/>
                <a:cs typeface="Times New Roman"/>
              </a:rPr>
              <a:t> </a:t>
            </a:r>
            <a:r>
              <a:rPr dirty="0" sz="1700" spc="-45">
                <a:latin typeface="Times New Roman"/>
                <a:cs typeface="Times New Roman"/>
              </a:rPr>
              <a:t>vita</a:t>
            </a:r>
            <a:r>
              <a:rPr dirty="0" sz="1700" spc="-40">
                <a:latin typeface="Times New Roman"/>
                <a:cs typeface="Times New Roman"/>
              </a:rPr>
              <a:t> </a:t>
            </a:r>
            <a:r>
              <a:rPr dirty="0" sz="1700" spc="-45">
                <a:latin typeface="Times New Roman"/>
                <a:cs typeface="Times New Roman"/>
              </a:rPr>
              <a:t>associata.</a:t>
            </a:r>
            <a:r>
              <a:rPr dirty="0" sz="1700" spc="-40">
                <a:latin typeface="Times New Roman"/>
                <a:cs typeface="Times New Roman"/>
              </a:rPr>
              <a:t> </a:t>
            </a:r>
            <a:r>
              <a:rPr dirty="0" sz="1700" spc="-110">
                <a:latin typeface="Times New Roman"/>
                <a:cs typeface="Times New Roman"/>
              </a:rPr>
              <a:t>Si</a:t>
            </a:r>
            <a:r>
              <a:rPr dirty="0" sz="1700" spc="-105">
                <a:latin typeface="Times New Roman"/>
                <a:cs typeface="Times New Roman"/>
              </a:rPr>
              <a:t> </a:t>
            </a:r>
            <a:r>
              <a:rPr dirty="0" sz="1700" spc="-30">
                <a:latin typeface="Times New Roman"/>
                <a:cs typeface="Times New Roman"/>
              </a:rPr>
              <a:t>occupa,</a:t>
            </a:r>
            <a:r>
              <a:rPr dirty="0" sz="1700" spc="-25">
                <a:latin typeface="Times New Roman"/>
                <a:cs typeface="Times New Roman"/>
              </a:rPr>
              <a:t> </a:t>
            </a:r>
            <a:r>
              <a:rPr dirty="0" sz="1700" spc="-35">
                <a:latin typeface="Times New Roman"/>
                <a:cs typeface="Times New Roman"/>
              </a:rPr>
              <a:t>principalmente,</a:t>
            </a:r>
            <a:r>
              <a:rPr dirty="0" sz="1700" spc="355">
                <a:latin typeface="Times New Roman"/>
                <a:cs typeface="Times New Roman"/>
              </a:rPr>
              <a:t> </a:t>
            </a:r>
            <a:r>
              <a:rPr dirty="0" sz="1700" spc="-45">
                <a:latin typeface="Times New Roman"/>
                <a:cs typeface="Times New Roman"/>
              </a:rPr>
              <a:t>di</a:t>
            </a:r>
            <a:r>
              <a:rPr dirty="0" sz="1700" spc="335">
                <a:latin typeface="Times New Roman"/>
                <a:cs typeface="Times New Roman"/>
              </a:rPr>
              <a:t> </a:t>
            </a:r>
            <a:r>
              <a:rPr dirty="0" sz="1700" spc="-40">
                <a:latin typeface="Times New Roman"/>
                <a:cs typeface="Times New Roman"/>
              </a:rPr>
              <a:t>politiche</a:t>
            </a:r>
            <a:r>
              <a:rPr dirty="0" sz="1700" spc="345">
                <a:latin typeface="Times New Roman"/>
                <a:cs typeface="Times New Roman"/>
              </a:rPr>
              <a:t> </a:t>
            </a:r>
            <a:r>
              <a:rPr dirty="0" sz="1700" spc="-50">
                <a:latin typeface="Times New Roman"/>
                <a:cs typeface="Times New Roman"/>
              </a:rPr>
              <a:t>e</a:t>
            </a:r>
            <a:r>
              <a:rPr dirty="0" sz="1700" spc="325">
                <a:latin typeface="Times New Roman"/>
                <a:cs typeface="Times New Roman"/>
              </a:rPr>
              <a:t> </a:t>
            </a:r>
            <a:r>
              <a:rPr dirty="0" sz="1700" spc="-25">
                <a:latin typeface="Times New Roman"/>
                <a:cs typeface="Times New Roman"/>
              </a:rPr>
              <a:t>programmi </a:t>
            </a:r>
            <a:r>
              <a:rPr dirty="0" sz="1700" spc="-40">
                <a:latin typeface="Times New Roman"/>
                <a:cs typeface="Times New Roman"/>
              </a:rPr>
              <a:t>in </a:t>
            </a:r>
            <a:r>
              <a:rPr dirty="0" sz="1700" spc="-35">
                <a:latin typeface="Times New Roman"/>
                <a:cs typeface="Times New Roman"/>
              </a:rPr>
              <a:t> </a:t>
            </a:r>
            <a:r>
              <a:rPr dirty="0" sz="1700" spc="-20">
                <a:latin typeface="Times New Roman"/>
                <a:cs typeface="Times New Roman"/>
              </a:rPr>
              <a:t>ambito </a:t>
            </a:r>
            <a:r>
              <a:rPr dirty="0" sz="1700" spc="-40">
                <a:latin typeface="Times New Roman"/>
                <a:cs typeface="Times New Roman"/>
              </a:rPr>
              <a:t>scolastico </a:t>
            </a:r>
            <a:r>
              <a:rPr dirty="0" sz="1700" spc="-50">
                <a:latin typeface="Times New Roman"/>
                <a:cs typeface="Times New Roman"/>
              </a:rPr>
              <a:t>e </a:t>
            </a:r>
            <a:r>
              <a:rPr dirty="0" sz="1700" spc="-35">
                <a:latin typeface="Times New Roman"/>
                <a:cs typeface="Times New Roman"/>
              </a:rPr>
              <a:t>formativo, </a:t>
            </a:r>
            <a:r>
              <a:rPr dirty="0" sz="1700" spc="-45">
                <a:latin typeface="Times New Roman"/>
                <a:cs typeface="Times New Roman"/>
              </a:rPr>
              <a:t>di </a:t>
            </a:r>
            <a:r>
              <a:rPr dirty="0" sz="1700" spc="-60">
                <a:latin typeface="Times New Roman"/>
                <a:cs typeface="Times New Roman"/>
              </a:rPr>
              <a:t>iniziative </a:t>
            </a:r>
            <a:r>
              <a:rPr dirty="0" sz="1700" spc="-45">
                <a:latin typeface="Times New Roman"/>
                <a:cs typeface="Times New Roman"/>
              </a:rPr>
              <a:t>di </a:t>
            </a:r>
            <a:r>
              <a:rPr dirty="0" sz="1700" spc="-10">
                <a:latin typeface="Times New Roman"/>
                <a:cs typeface="Times New Roman"/>
              </a:rPr>
              <a:t>contrasto </a:t>
            </a:r>
            <a:r>
              <a:rPr dirty="0" sz="1700" spc="-60">
                <a:latin typeface="Times New Roman"/>
                <a:cs typeface="Times New Roman"/>
              </a:rPr>
              <a:t>della </a:t>
            </a:r>
            <a:r>
              <a:rPr dirty="0" sz="1700" spc="-20">
                <a:latin typeface="Times New Roman"/>
                <a:cs typeface="Times New Roman"/>
              </a:rPr>
              <a:t>povertà </a:t>
            </a:r>
            <a:r>
              <a:rPr dirty="0" sz="1700" spc="-50">
                <a:latin typeface="Times New Roman"/>
                <a:cs typeface="Times New Roman"/>
              </a:rPr>
              <a:t>e </a:t>
            </a:r>
            <a:r>
              <a:rPr dirty="0" sz="1700" spc="-55">
                <a:latin typeface="Times New Roman"/>
                <a:cs typeface="Times New Roman"/>
              </a:rPr>
              <a:t>dell’esclusione sociale, delle </a:t>
            </a:r>
            <a:r>
              <a:rPr dirty="0" sz="1700" spc="-50">
                <a:latin typeface="Times New Roman"/>
                <a:cs typeface="Times New Roman"/>
              </a:rPr>
              <a:t> </a:t>
            </a:r>
            <a:r>
              <a:rPr dirty="0" sz="1700" spc="-40">
                <a:latin typeface="Times New Roman"/>
                <a:cs typeface="Times New Roman"/>
              </a:rPr>
              <a:t>politiche</a:t>
            </a:r>
            <a:r>
              <a:rPr dirty="0" sz="1700">
                <a:latin typeface="Times New Roman"/>
                <a:cs typeface="Times New Roman"/>
              </a:rPr>
              <a:t> </a:t>
            </a:r>
            <a:r>
              <a:rPr dirty="0" sz="1700" spc="-45">
                <a:latin typeface="Times New Roman"/>
                <a:cs typeface="Times New Roman"/>
              </a:rPr>
              <a:t>attive</a:t>
            </a:r>
            <a:r>
              <a:rPr dirty="0" sz="1700" spc="5">
                <a:latin typeface="Times New Roman"/>
                <a:cs typeface="Times New Roman"/>
              </a:rPr>
              <a:t> </a:t>
            </a:r>
            <a:r>
              <a:rPr dirty="0" sz="1700" spc="-50">
                <a:latin typeface="Times New Roman"/>
                <a:cs typeface="Times New Roman"/>
              </a:rPr>
              <a:t>e</a:t>
            </a:r>
            <a:r>
              <a:rPr dirty="0" sz="1700">
                <a:latin typeface="Times New Roman"/>
                <a:cs typeface="Times New Roman"/>
              </a:rPr>
              <a:t> </a:t>
            </a:r>
            <a:r>
              <a:rPr dirty="0" sz="1700" spc="-55">
                <a:latin typeface="Times New Roman"/>
                <a:cs typeface="Times New Roman"/>
              </a:rPr>
              <a:t>passive</a:t>
            </a:r>
            <a:r>
              <a:rPr dirty="0" sz="1700" spc="10">
                <a:latin typeface="Times New Roman"/>
                <a:cs typeface="Times New Roman"/>
              </a:rPr>
              <a:t> </a:t>
            </a:r>
            <a:r>
              <a:rPr dirty="0" sz="1700" spc="-45">
                <a:latin typeface="Times New Roman"/>
                <a:cs typeface="Times New Roman"/>
              </a:rPr>
              <a:t>del</a:t>
            </a:r>
            <a:r>
              <a:rPr dirty="0" sz="1700" spc="-5">
                <a:latin typeface="Times New Roman"/>
                <a:cs typeface="Times New Roman"/>
              </a:rPr>
              <a:t> </a:t>
            </a:r>
            <a:r>
              <a:rPr dirty="0" sz="1700" spc="-45">
                <a:latin typeface="Times New Roman"/>
                <a:cs typeface="Times New Roman"/>
              </a:rPr>
              <a:t>lavoro</a:t>
            </a:r>
            <a:r>
              <a:rPr dirty="0" sz="1700" spc="-5">
                <a:latin typeface="Times New Roman"/>
                <a:cs typeface="Times New Roman"/>
              </a:rPr>
              <a:t> </a:t>
            </a:r>
            <a:r>
              <a:rPr dirty="0" sz="1700" spc="-50">
                <a:latin typeface="Times New Roman"/>
                <a:cs typeface="Times New Roman"/>
              </a:rPr>
              <a:t>e</a:t>
            </a:r>
            <a:r>
              <a:rPr dirty="0" sz="1700" spc="5">
                <a:latin typeface="Times New Roman"/>
                <a:cs typeface="Times New Roman"/>
              </a:rPr>
              <a:t> </a:t>
            </a:r>
            <a:r>
              <a:rPr dirty="0" sz="1700" spc="-55">
                <a:latin typeface="Times New Roman"/>
                <a:cs typeface="Times New Roman"/>
              </a:rPr>
              <a:t>delle</a:t>
            </a:r>
            <a:r>
              <a:rPr dirty="0" sz="1700" spc="5">
                <a:latin typeface="Times New Roman"/>
                <a:cs typeface="Times New Roman"/>
              </a:rPr>
              <a:t> </a:t>
            </a:r>
            <a:r>
              <a:rPr dirty="0" sz="1700" spc="-40">
                <a:latin typeface="Times New Roman"/>
                <a:cs typeface="Times New Roman"/>
              </a:rPr>
              <a:t>politiche</a:t>
            </a:r>
            <a:r>
              <a:rPr dirty="0" sz="1700">
                <a:latin typeface="Times New Roman"/>
                <a:cs typeface="Times New Roman"/>
              </a:rPr>
              <a:t> </a:t>
            </a:r>
            <a:r>
              <a:rPr dirty="0" sz="1700" spc="-45">
                <a:latin typeface="Times New Roman"/>
                <a:cs typeface="Times New Roman"/>
              </a:rPr>
              <a:t>industriali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80666" y="1375562"/>
            <a:ext cx="0" cy="1735455"/>
          </a:xfrm>
          <a:custGeom>
            <a:avLst/>
            <a:gdLst/>
            <a:ahLst/>
            <a:cxnLst/>
            <a:rect l="l" t="t" r="r" b="b"/>
            <a:pathLst>
              <a:path w="0" h="1735455">
                <a:moveTo>
                  <a:pt x="0" y="0"/>
                </a:moveTo>
                <a:lnTo>
                  <a:pt x="0" y="1735160"/>
                </a:lnTo>
              </a:path>
            </a:pathLst>
          </a:custGeom>
          <a:ln w="25399">
            <a:solidFill>
              <a:srgbClr val="BFBFC8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2" name="object 12"/>
          <p:cNvGrpSpPr/>
          <p:nvPr/>
        </p:nvGrpSpPr>
        <p:grpSpPr>
          <a:xfrm>
            <a:off x="1361469" y="1557117"/>
            <a:ext cx="522605" cy="420370"/>
            <a:chOff x="1361469" y="1557117"/>
            <a:chExt cx="522605" cy="420370"/>
          </a:xfrm>
        </p:grpSpPr>
        <p:sp>
          <p:nvSpPr>
            <p:cNvPr id="13" name="object 13"/>
            <p:cNvSpPr/>
            <p:nvPr/>
          </p:nvSpPr>
          <p:spPr>
            <a:xfrm>
              <a:off x="1361469" y="1557117"/>
              <a:ext cx="218440" cy="420370"/>
            </a:xfrm>
            <a:custGeom>
              <a:avLst/>
              <a:gdLst/>
              <a:ahLst/>
              <a:cxnLst/>
              <a:rect l="l" t="t" r="r" b="b"/>
              <a:pathLst>
                <a:path w="218440" h="420369">
                  <a:moveTo>
                    <a:pt x="166255" y="0"/>
                  </a:moveTo>
                  <a:lnTo>
                    <a:pt x="125426" y="13500"/>
                  </a:lnTo>
                  <a:lnTo>
                    <a:pt x="97972" y="46699"/>
                  </a:lnTo>
                  <a:lnTo>
                    <a:pt x="11874" y="253916"/>
                  </a:lnTo>
                  <a:lnTo>
                    <a:pt x="6262" y="265367"/>
                  </a:lnTo>
                  <a:lnTo>
                    <a:pt x="2597" y="277637"/>
                  </a:lnTo>
                  <a:lnTo>
                    <a:pt x="601" y="290450"/>
                  </a:lnTo>
                  <a:lnTo>
                    <a:pt x="0" y="303533"/>
                  </a:lnTo>
                  <a:lnTo>
                    <a:pt x="4260" y="334478"/>
                  </a:lnTo>
                  <a:lnTo>
                    <a:pt x="34883" y="385989"/>
                  </a:lnTo>
                  <a:lnTo>
                    <a:pt x="87279" y="416093"/>
                  </a:lnTo>
                  <a:lnTo>
                    <a:pt x="118756" y="420282"/>
                  </a:lnTo>
                  <a:lnTo>
                    <a:pt x="151314" y="415612"/>
                  </a:lnTo>
                  <a:lnTo>
                    <a:pt x="180454" y="402536"/>
                  </a:lnTo>
                  <a:lnTo>
                    <a:pt x="187272" y="396932"/>
                  </a:lnTo>
                  <a:lnTo>
                    <a:pt x="118756" y="396932"/>
                  </a:lnTo>
                  <a:lnTo>
                    <a:pt x="88352" y="392262"/>
                  </a:lnTo>
                  <a:lnTo>
                    <a:pt x="62226" y="379186"/>
                  </a:lnTo>
                  <a:lnTo>
                    <a:pt x="41799" y="359103"/>
                  </a:lnTo>
                  <a:lnTo>
                    <a:pt x="28500" y="333419"/>
                  </a:lnTo>
                  <a:lnTo>
                    <a:pt x="23749" y="303533"/>
                  </a:lnTo>
                  <a:lnTo>
                    <a:pt x="28500" y="273646"/>
                  </a:lnTo>
                  <a:lnTo>
                    <a:pt x="41799" y="247962"/>
                  </a:lnTo>
                  <a:lnTo>
                    <a:pt x="62226" y="227879"/>
                  </a:lnTo>
                  <a:lnTo>
                    <a:pt x="88352" y="214802"/>
                  </a:lnTo>
                  <a:lnTo>
                    <a:pt x="118756" y="210132"/>
                  </a:lnTo>
                  <a:lnTo>
                    <a:pt x="189796" y="210132"/>
                  </a:lnTo>
                  <a:lnTo>
                    <a:pt x="176301" y="201382"/>
                  </a:lnTo>
                  <a:lnTo>
                    <a:pt x="59375" y="201382"/>
                  </a:lnTo>
                  <a:lnTo>
                    <a:pt x="121721" y="49616"/>
                  </a:lnTo>
                  <a:lnTo>
                    <a:pt x="129929" y="39359"/>
                  </a:lnTo>
                  <a:lnTo>
                    <a:pt x="140644" y="31014"/>
                  </a:lnTo>
                  <a:lnTo>
                    <a:pt x="153032" y="25403"/>
                  </a:lnTo>
                  <a:lnTo>
                    <a:pt x="166255" y="23348"/>
                  </a:lnTo>
                  <a:lnTo>
                    <a:pt x="218119" y="23348"/>
                  </a:lnTo>
                  <a:lnTo>
                    <a:pt x="216349" y="20793"/>
                  </a:lnTo>
                  <a:lnTo>
                    <a:pt x="193666" y="5608"/>
                  </a:lnTo>
                  <a:lnTo>
                    <a:pt x="166255" y="0"/>
                  </a:lnTo>
                  <a:close/>
                </a:path>
              </a:pathLst>
            </a:custGeom>
            <a:solidFill>
              <a:srgbClr val="0A081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8968" y="1557117"/>
              <a:ext cx="475006" cy="42028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409423" y="4746751"/>
            <a:ext cx="4298315" cy="1436370"/>
          </a:xfrm>
          <a:prstGeom prst="rect">
            <a:avLst/>
          </a:prstGeom>
        </p:spPr>
        <p:txBody>
          <a:bodyPr wrap="square" lIns="0" tIns="1879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dirty="0" sz="2400" spc="-175">
                <a:solidFill>
                  <a:srgbClr val="1166B3"/>
                </a:solidFill>
                <a:latin typeface="Georgia"/>
                <a:cs typeface="Georgia"/>
              </a:rPr>
              <a:t>Personale</a:t>
            </a:r>
            <a:endParaRPr sz="2400">
              <a:latin typeface="Georgia"/>
              <a:cs typeface="Georgia"/>
            </a:endParaRPr>
          </a:p>
          <a:p>
            <a:pPr marL="393700" indent="-381000">
              <a:lnSpc>
                <a:spcPct val="100000"/>
              </a:lnSpc>
              <a:spcBef>
                <a:spcPts val="919"/>
              </a:spcBef>
              <a:buSzPct val="75000"/>
              <a:buFont typeface="Segoe UI Symbol"/>
              <a:buChar char="❖"/>
              <a:tabLst>
                <a:tab pos="393065" algn="l"/>
                <a:tab pos="393700" algn="l"/>
              </a:tabLst>
            </a:pPr>
            <a:r>
              <a:rPr dirty="0" sz="1600" spc="-50">
                <a:latin typeface="Times New Roman"/>
                <a:cs typeface="Times New Roman"/>
              </a:rPr>
              <a:t>1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Direttore</a:t>
            </a:r>
            <a:endParaRPr sz="1600">
              <a:latin typeface="Times New Roman"/>
              <a:cs typeface="Times New Roman"/>
            </a:endParaRPr>
          </a:p>
          <a:p>
            <a:pPr marL="393700" indent="-381000">
              <a:lnSpc>
                <a:spcPct val="100000"/>
              </a:lnSpc>
              <a:spcBef>
                <a:spcPts val="95"/>
              </a:spcBef>
              <a:buSzPct val="75000"/>
              <a:buFont typeface="Segoe UI Symbol"/>
              <a:buChar char="❖"/>
              <a:tabLst>
                <a:tab pos="393065" algn="l"/>
                <a:tab pos="393700" algn="l"/>
              </a:tabLst>
            </a:pPr>
            <a:r>
              <a:rPr dirty="0" sz="1600" spc="-55">
                <a:latin typeface="Times New Roman"/>
                <a:cs typeface="Times New Roman"/>
              </a:rPr>
              <a:t>11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30">
                <a:latin typeface="Times New Roman"/>
                <a:cs typeface="Times New Roman"/>
              </a:rPr>
              <a:t>Ricercatori/Ricercatrici</a:t>
            </a:r>
            <a:endParaRPr sz="1600">
              <a:latin typeface="Times New Roman"/>
              <a:cs typeface="Times New Roman"/>
            </a:endParaRPr>
          </a:p>
          <a:p>
            <a:pPr marL="393700" indent="-381000">
              <a:lnSpc>
                <a:spcPct val="100000"/>
              </a:lnSpc>
              <a:spcBef>
                <a:spcPts val="70"/>
              </a:spcBef>
              <a:buSzPct val="75000"/>
              <a:buFont typeface="Segoe UI Symbol"/>
              <a:buChar char="❖"/>
              <a:tabLst>
                <a:tab pos="393065" algn="l"/>
                <a:tab pos="393700" algn="l"/>
              </a:tabLst>
            </a:pPr>
            <a:r>
              <a:rPr dirty="0" sz="1600" spc="-30">
                <a:latin typeface="Times New Roman"/>
                <a:cs typeface="Times New Roman"/>
              </a:rPr>
              <a:t>Ricercatori/Ricercatrici</a:t>
            </a:r>
            <a:r>
              <a:rPr dirty="0" sz="1600" spc="75">
                <a:latin typeface="Times New Roman"/>
                <a:cs typeface="Times New Roman"/>
              </a:rPr>
              <a:t> </a:t>
            </a:r>
            <a:r>
              <a:rPr dirty="0" sz="1600" spc="-20">
                <a:latin typeface="Times New Roman"/>
                <a:cs typeface="Times New Roman"/>
              </a:rPr>
              <a:t>Senior/Associati/Affiliati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343348" y="5180994"/>
            <a:ext cx="625475" cy="661670"/>
            <a:chOff x="1343348" y="5180994"/>
            <a:chExt cx="625475" cy="661670"/>
          </a:xfrm>
        </p:grpSpPr>
        <p:sp>
          <p:nvSpPr>
            <p:cNvPr id="17" name="object 17"/>
            <p:cNvSpPr/>
            <p:nvPr/>
          </p:nvSpPr>
          <p:spPr>
            <a:xfrm>
              <a:off x="1356047" y="5193694"/>
              <a:ext cx="600075" cy="636270"/>
            </a:xfrm>
            <a:custGeom>
              <a:avLst/>
              <a:gdLst/>
              <a:ahLst/>
              <a:cxnLst/>
              <a:rect l="l" t="t" r="r" b="b"/>
              <a:pathLst>
                <a:path w="600075" h="636270">
                  <a:moveTo>
                    <a:pt x="0" y="318095"/>
                  </a:moveTo>
                  <a:lnTo>
                    <a:pt x="2167" y="279645"/>
                  </a:lnTo>
                  <a:lnTo>
                    <a:pt x="13157" y="224608"/>
                  </a:lnTo>
                  <a:lnTo>
                    <a:pt x="32680" y="173532"/>
                  </a:lnTo>
                  <a:lnTo>
                    <a:pt x="59888" y="127317"/>
                  </a:lnTo>
                  <a:lnTo>
                    <a:pt x="93935" y="86860"/>
                  </a:lnTo>
                  <a:lnTo>
                    <a:pt x="133975" y="53060"/>
                  </a:lnTo>
                  <a:lnTo>
                    <a:pt x="179160" y="26814"/>
                  </a:lnTo>
                  <a:lnTo>
                    <a:pt x="228644" y="9021"/>
                  </a:lnTo>
                  <a:lnTo>
                    <a:pt x="281578" y="580"/>
                  </a:lnTo>
                  <a:lnTo>
                    <a:pt x="299844" y="0"/>
                  </a:lnTo>
                  <a:lnTo>
                    <a:pt x="318130" y="591"/>
                  </a:lnTo>
                  <a:lnTo>
                    <a:pt x="371836" y="9301"/>
                  </a:lnTo>
                  <a:lnTo>
                    <a:pt x="422852" y="27994"/>
                  </a:lnTo>
                  <a:lnTo>
                    <a:pt x="469940" y="56128"/>
                  </a:lnTo>
                  <a:lnTo>
                    <a:pt x="511864" y="93160"/>
                  </a:lnTo>
                  <a:lnTo>
                    <a:pt x="546773" y="137637"/>
                  </a:lnTo>
                  <a:lnTo>
                    <a:pt x="573295" y="187595"/>
                  </a:lnTo>
                  <a:lnTo>
                    <a:pt x="590919" y="241718"/>
                  </a:lnTo>
                  <a:lnTo>
                    <a:pt x="597471" y="279467"/>
                  </a:lnTo>
                  <a:lnTo>
                    <a:pt x="599689" y="318095"/>
                  </a:lnTo>
                  <a:lnTo>
                    <a:pt x="599142" y="337472"/>
                  </a:lnTo>
                  <a:lnTo>
                    <a:pt x="591184" y="393628"/>
                  </a:lnTo>
                  <a:lnTo>
                    <a:pt x="574412" y="446123"/>
                  </a:lnTo>
                  <a:lnTo>
                    <a:pt x="549671" y="494058"/>
                  </a:lnTo>
                  <a:lnTo>
                    <a:pt x="517809" y="536535"/>
                  </a:lnTo>
                  <a:lnTo>
                    <a:pt x="479672" y="572655"/>
                  </a:lnTo>
                  <a:lnTo>
                    <a:pt x="436108" y="601520"/>
                  </a:lnTo>
                  <a:lnTo>
                    <a:pt x="387964" y="622231"/>
                  </a:lnTo>
                  <a:lnTo>
                    <a:pt x="336086" y="633890"/>
                  </a:lnTo>
                  <a:lnTo>
                    <a:pt x="299844" y="636190"/>
                  </a:lnTo>
                  <a:lnTo>
                    <a:pt x="281578" y="635609"/>
                  </a:lnTo>
                  <a:lnTo>
                    <a:pt x="228644" y="627167"/>
                  </a:lnTo>
                  <a:lnTo>
                    <a:pt x="179160" y="609374"/>
                  </a:lnTo>
                  <a:lnTo>
                    <a:pt x="133975" y="583127"/>
                  </a:lnTo>
                  <a:lnTo>
                    <a:pt x="93935" y="549326"/>
                  </a:lnTo>
                  <a:lnTo>
                    <a:pt x="59888" y="508868"/>
                  </a:lnTo>
                  <a:lnTo>
                    <a:pt x="32680" y="462653"/>
                  </a:lnTo>
                  <a:lnTo>
                    <a:pt x="13157" y="411578"/>
                  </a:lnTo>
                  <a:lnTo>
                    <a:pt x="2167" y="356542"/>
                  </a:lnTo>
                  <a:lnTo>
                    <a:pt x="0" y="318095"/>
                  </a:lnTo>
                  <a:close/>
                </a:path>
              </a:pathLst>
            </a:custGeom>
            <a:ln w="25399">
              <a:solidFill>
                <a:srgbClr val="BFBFC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509001" y="5380215"/>
              <a:ext cx="294005" cy="263525"/>
            </a:xfrm>
            <a:custGeom>
              <a:avLst/>
              <a:gdLst/>
              <a:ahLst/>
              <a:cxnLst/>
              <a:rect l="l" t="t" r="r" b="b"/>
              <a:pathLst>
                <a:path w="294005" h="263525">
                  <a:moveTo>
                    <a:pt x="86791" y="32816"/>
                  </a:moveTo>
                  <a:lnTo>
                    <a:pt x="83299" y="30289"/>
                  </a:lnTo>
                  <a:lnTo>
                    <a:pt x="80124" y="29286"/>
                  </a:lnTo>
                  <a:lnTo>
                    <a:pt x="76936" y="29286"/>
                  </a:lnTo>
                  <a:lnTo>
                    <a:pt x="73444" y="28778"/>
                  </a:lnTo>
                  <a:lnTo>
                    <a:pt x="37973" y="44424"/>
                  </a:lnTo>
                  <a:lnTo>
                    <a:pt x="26581" y="74726"/>
                  </a:lnTo>
                  <a:lnTo>
                    <a:pt x="27749" y="85826"/>
                  </a:lnTo>
                  <a:lnTo>
                    <a:pt x="30492" y="94919"/>
                  </a:lnTo>
                  <a:lnTo>
                    <a:pt x="33388" y="101993"/>
                  </a:lnTo>
                  <a:lnTo>
                    <a:pt x="32232" y="113601"/>
                  </a:lnTo>
                  <a:lnTo>
                    <a:pt x="32969" y="121678"/>
                  </a:lnTo>
                  <a:lnTo>
                    <a:pt x="34328" y="126225"/>
                  </a:lnTo>
                  <a:lnTo>
                    <a:pt x="35052" y="127736"/>
                  </a:lnTo>
                  <a:lnTo>
                    <a:pt x="37769" y="131775"/>
                  </a:lnTo>
                  <a:lnTo>
                    <a:pt x="40474" y="137337"/>
                  </a:lnTo>
                  <a:lnTo>
                    <a:pt x="42570" y="145415"/>
                  </a:lnTo>
                  <a:lnTo>
                    <a:pt x="43395" y="157022"/>
                  </a:lnTo>
                  <a:lnTo>
                    <a:pt x="41046" y="170154"/>
                  </a:lnTo>
                  <a:lnTo>
                    <a:pt x="35890" y="177723"/>
                  </a:lnTo>
                  <a:lnTo>
                    <a:pt x="30721" y="181762"/>
                  </a:lnTo>
                  <a:lnTo>
                    <a:pt x="28371" y="182270"/>
                  </a:lnTo>
                  <a:lnTo>
                    <a:pt x="19011" y="187312"/>
                  </a:lnTo>
                  <a:lnTo>
                    <a:pt x="9804" y="195402"/>
                  </a:lnTo>
                  <a:lnTo>
                    <a:pt x="2794" y="208026"/>
                  </a:lnTo>
                  <a:lnTo>
                    <a:pt x="0" y="226199"/>
                  </a:lnTo>
                  <a:lnTo>
                    <a:pt x="101" y="230746"/>
                  </a:lnTo>
                  <a:lnTo>
                    <a:pt x="838" y="232765"/>
                  </a:lnTo>
                  <a:lnTo>
                    <a:pt x="2819" y="233768"/>
                  </a:lnTo>
                  <a:lnTo>
                    <a:pt x="36728" y="233768"/>
                  </a:lnTo>
                  <a:lnTo>
                    <a:pt x="39433" y="225691"/>
                  </a:lnTo>
                  <a:lnTo>
                    <a:pt x="41186" y="222161"/>
                  </a:lnTo>
                  <a:lnTo>
                    <a:pt x="43395" y="219125"/>
                  </a:lnTo>
                  <a:lnTo>
                    <a:pt x="13360" y="219125"/>
                  </a:lnTo>
                  <a:lnTo>
                    <a:pt x="15760" y="210045"/>
                  </a:lnTo>
                  <a:lnTo>
                    <a:pt x="20027" y="203974"/>
                  </a:lnTo>
                  <a:lnTo>
                    <a:pt x="25565" y="199936"/>
                  </a:lnTo>
                  <a:lnTo>
                    <a:pt x="39852" y="192874"/>
                  </a:lnTo>
                  <a:lnTo>
                    <a:pt x="47993" y="185293"/>
                  </a:lnTo>
                  <a:lnTo>
                    <a:pt x="54254" y="173685"/>
                  </a:lnTo>
                  <a:lnTo>
                    <a:pt x="56756" y="157022"/>
                  </a:lnTo>
                  <a:lnTo>
                    <a:pt x="55651" y="142887"/>
                  </a:lnTo>
                  <a:lnTo>
                    <a:pt x="52997" y="132283"/>
                  </a:lnTo>
                  <a:lnTo>
                    <a:pt x="49707" y="125209"/>
                  </a:lnTo>
                  <a:lnTo>
                    <a:pt x="46736" y="120167"/>
                  </a:lnTo>
                  <a:lnTo>
                    <a:pt x="46736" y="118656"/>
                  </a:lnTo>
                  <a:lnTo>
                    <a:pt x="45072" y="118656"/>
                  </a:lnTo>
                  <a:lnTo>
                    <a:pt x="45275" y="114109"/>
                  </a:lnTo>
                  <a:lnTo>
                    <a:pt x="46736" y="105524"/>
                  </a:lnTo>
                  <a:lnTo>
                    <a:pt x="46736" y="98450"/>
                  </a:lnTo>
                  <a:lnTo>
                    <a:pt x="45072" y="96431"/>
                  </a:lnTo>
                  <a:lnTo>
                    <a:pt x="41516" y="83807"/>
                  </a:lnTo>
                  <a:lnTo>
                    <a:pt x="40614" y="76238"/>
                  </a:lnTo>
                  <a:lnTo>
                    <a:pt x="41732" y="69164"/>
                  </a:lnTo>
                  <a:lnTo>
                    <a:pt x="45250" y="59575"/>
                  </a:lnTo>
                  <a:lnTo>
                    <a:pt x="48615" y="53517"/>
                  </a:lnTo>
                  <a:lnTo>
                    <a:pt x="52298" y="50482"/>
                  </a:lnTo>
                  <a:lnTo>
                    <a:pt x="56756" y="48971"/>
                  </a:lnTo>
                  <a:lnTo>
                    <a:pt x="56756" y="47459"/>
                  </a:lnTo>
                  <a:lnTo>
                    <a:pt x="58420" y="47459"/>
                  </a:lnTo>
                  <a:lnTo>
                    <a:pt x="60528" y="45948"/>
                  </a:lnTo>
                  <a:lnTo>
                    <a:pt x="68516" y="43929"/>
                  </a:lnTo>
                  <a:lnTo>
                    <a:pt x="73444" y="43421"/>
                  </a:lnTo>
                  <a:lnTo>
                    <a:pt x="80124" y="43421"/>
                  </a:lnTo>
                  <a:lnTo>
                    <a:pt x="81788" y="45440"/>
                  </a:lnTo>
                  <a:lnTo>
                    <a:pt x="81788" y="43421"/>
                  </a:lnTo>
                  <a:lnTo>
                    <a:pt x="83464" y="39878"/>
                  </a:lnTo>
                  <a:lnTo>
                    <a:pt x="83464" y="38366"/>
                  </a:lnTo>
                  <a:lnTo>
                    <a:pt x="85128" y="36347"/>
                  </a:lnTo>
                  <a:lnTo>
                    <a:pt x="85128" y="34328"/>
                  </a:lnTo>
                  <a:lnTo>
                    <a:pt x="86791" y="32816"/>
                  </a:lnTo>
                  <a:close/>
                </a:path>
                <a:path w="294005" h="263525">
                  <a:moveTo>
                    <a:pt x="247027" y="255485"/>
                  </a:moveTo>
                  <a:lnTo>
                    <a:pt x="245859" y="248412"/>
                  </a:lnTo>
                  <a:lnTo>
                    <a:pt x="243611" y="234784"/>
                  </a:lnTo>
                  <a:lnTo>
                    <a:pt x="234899" y="219633"/>
                  </a:lnTo>
                  <a:lnTo>
                    <a:pt x="233680" y="218579"/>
                  </a:lnTo>
                  <a:lnTo>
                    <a:pt x="233680" y="248412"/>
                  </a:lnTo>
                  <a:lnTo>
                    <a:pt x="60096" y="248412"/>
                  </a:lnTo>
                  <a:lnTo>
                    <a:pt x="64884" y="235280"/>
                  </a:lnTo>
                  <a:lnTo>
                    <a:pt x="73444" y="225691"/>
                  </a:lnTo>
                  <a:lnTo>
                    <a:pt x="84505" y="218617"/>
                  </a:lnTo>
                  <a:lnTo>
                    <a:pt x="96812" y="213575"/>
                  </a:lnTo>
                  <a:lnTo>
                    <a:pt x="107657" y="208521"/>
                  </a:lnTo>
                  <a:lnTo>
                    <a:pt x="118503" y="198932"/>
                  </a:lnTo>
                  <a:lnTo>
                    <a:pt x="126860" y="184289"/>
                  </a:lnTo>
                  <a:lnTo>
                    <a:pt x="130200" y="164096"/>
                  </a:lnTo>
                  <a:lnTo>
                    <a:pt x="128816" y="147434"/>
                  </a:lnTo>
                  <a:lnTo>
                    <a:pt x="125399" y="135318"/>
                  </a:lnTo>
                  <a:lnTo>
                    <a:pt x="121043" y="126733"/>
                  </a:lnTo>
                  <a:lnTo>
                    <a:pt x="116840" y="120167"/>
                  </a:lnTo>
                  <a:lnTo>
                    <a:pt x="115404" y="118656"/>
                  </a:lnTo>
                  <a:lnTo>
                    <a:pt x="114795" y="117995"/>
                  </a:lnTo>
                  <a:lnTo>
                    <a:pt x="115176" y="118656"/>
                  </a:lnTo>
                  <a:lnTo>
                    <a:pt x="113499" y="116636"/>
                  </a:lnTo>
                  <a:lnTo>
                    <a:pt x="114795" y="117995"/>
                  </a:lnTo>
                  <a:lnTo>
                    <a:pt x="113995" y="116636"/>
                  </a:lnTo>
                  <a:lnTo>
                    <a:pt x="113296" y="112585"/>
                  </a:lnTo>
                  <a:lnTo>
                    <a:pt x="113525" y="106527"/>
                  </a:lnTo>
                  <a:lnTo>
                    <a:pt x="115176" y="98450"/>
                  </a:lnTo>
                  <a:lnTo>
                    <a:pt x="115620" y="93408"/>
                  </a:lnTo>
                  <a:lnTo>
                    <a:pt x="114960" y="90373"/>
                  </a:lnTo>
                  <a:lnTo>
                    <a:pt x="113995" y="88353"/>
                  </a:lnTo>
                  <a:lnTo>
                    <a:pt x="110604" y="79260"/>
                  </a:lnTo>
                  <a:lnTo>
                    <a:pt x="107873" y="69672"/>
                  </a:lnTo>
                  <a:lnTo>
                    <a:pt x="106692" y="59067"/>
                  </a:lnTo>
                  <a:lnTo>
                    <a:pt x="108496" y="48971"/>
                  </a:lnTo>
                  <a:lnTo>
                    <a:pt x="113550" y="37858"/>
                  </a:lnTo>
                  <a:lnTo>
                    <a:pt x="118922" y="30797"/>
                  </a:lnTo>
                  <a:lnTo>
                    <a:pt x="124929" y="25742"/>
                  </a:lnTo>
                  <a:lnTo>
                    <a:pt x="131864" y="21704"/>
                  </a:lnTo>
                  <a:lnTo>
                    <a:pt x="133527" y="19685"/>
                  </a:lnTo>
                  <a:lnTo>
                    <a:pt x="136918" y="18173"/>
                  </a:lnTo>
                  <a:lnTo>
                    <a:pt x="141884" y="16662"/>
                  </a:lnTo>
                  <a:lnTo>
                    <a:pt x="148082" y="15138"/>
                  </a:lnTo>
                  <a:lnTo>
                    <a:pt x="155232" y="14135"/>
                  </a:lnTo>
                  <a:lnTo>
                    <a:pt x="158699" y="14643"/>
                  </a:lnTo>
                  <a:lnTo>
                    <a:pt x="185928" y="57556"/>
                  </a:lnTo>
                  <a:lnTo>
                    <a:pt x="186740" y="71183"/>
                  </a:lnTo>
                  <a:lnTo>
                    <a:pt x="184721" y="80784"/>
                  </a:lnTo>
                  <a:lnTo>
                    <a:pt x="181940" y="85826"/>
                  </a:lnTo>
                  <a:lnTo>
                    <a:pt x="180009" y="88861"/>
                  </a:lnTo>
                  <a:lnTo>
                    <a:pt x="179019" y="91884"/>
                  </a:lnTo>
                  <a:lnTo>
                    <a:pt x="178650" y="95427"/>
                  </a:lnTo>
                  <a:lnTo>
                    <a:pt x="178600" y="98450"/>
                  </a:lnTo>
                  <a:lnTo>
                    <a:pt x="180263" y="106527"/>
                  </a:lnTo>
                  <a:lnTo>
                    <a:pt x="180682" y="112585"/>
                  </a:lnTo>
                  <a:lnTo>
                    <a:pt x="180263" y="116636"/>
                  </a:lnTo>
                  <a:lnTo>
                    <a:pt x="176936" y="120167"/>
                  </a:lnTo>
                  <a:lnTo>
                    <a:pt x="172732" y="126733"/>
                  </a:lnTo>
                  <a:lnTo>
                    <a:pt x="168376" y="135318"/>
                  </a:lnTo>
                  <a:lnTo>
                    <a:pt x="164960" y="147434"/>
                  </a:lnTo>
                  <a:lnTo>
                    <a:pt x="163576" y="164096"/>
                  </a:lnTo>
                  <a:lnTo>
                    <a:pt x="166916" y="184289"/>
                  </a:lnTo>
                  <a:lnTo>
                    <a:pt x="175260" y="198932"/>
                  </a:lnTo>
                  <a:lnTo>
                    <a:pt x="186105" y="208521"/>
                  </a:lnTo>
                  <a:lnTo>
                    <a:pt x="196964" y="213575"/>
                  </a:lnTo>
                  <a:lnTo>
                    <a:pt x="209270" y="218617"/>
                  </a:lnTo>
                  <a:lnTo>
                    <a:pt x="220332" y="225691"/>
                  </a:lnTo>
                  <a:lnTo>
                    <a:pt x="228879" y="235280"/>
                  </a:lnTo>
                  <a:lnTo>
                    <a:pt x="233680" y="248412"/>
                  </a:lnTo>
                  <a:lnTo>
                    <a:pt x="233680" y="218579"/>
                  </a:lnTo>
                  <a:lnTo>
                    <a:pt x="223240" y="209537"/>
                  </a:lnTo>
                  <a:lnTo>
                    <a:pt x="210921" y="202971"/>
                  </a:lnTo>
                  <a:lnTo>
                    <a:pt x="200291" y="198932"/>
                  </a:lnTo>
                  <a:lnTo>
                    <a:pt x="186791" y="194386"/>
                  </a:lnTo>
                  <a:lnTo>
                    <a:pt x="179857" y="189344"/>
                  </a:lnTo>
                  <a:lnTo>
                    <a:pt x="177292" y="180251"/>
                  </a:lnTo>
                  <a:lnTo>
                    <a:pt x="176936" y="164096"/>
                  </a:lnTo>
                  <a:lnTo>
                    <a:pt x="178308" y="149453"/>
                  </a:lnTo>
                  <a:lnTo>
                    <a:pt x="181724" y="138849"/>
                  </a:lnTo>
                  <a:lnTo>
                    <a:pt x="186080" y="131775"/>
                  </a:lnTo>
                  <a:lnTo>
                    <a:pt x="190284" y="125717"/>
                  </a:lnTo>
                  <a:lnTo>
                    <a:pt x="194068" y="121170"/>
                  </a:lnTo>
                  <a:lnTo>
                    <a:pt x="195503" y="116636"/>
                  </a:lnTo>
                  <a:lnTo>
                    <a:pt x="194741" y="108546"/>
                  </a:lnTo>
                  <a:lnTo>
                    <a:pt x="191947" y="94919"/>
                  </a:lnTo>
                  <a:lnTo>
                    <a:pt x="197142" y="83312"/>
                  </a:lnTo>
                  <a:lnTo>
                    <a:pt x="199669" y="69164"/>
                  </a:lnTo>
                  <a:lnTo>
                    <a:pt x="198755" y="53009"/>
                  </a:lnTo>
                  <a:lnTo>
                    <a:pt x="193611" y="34328"/>
                  </a:lnTo>
                  <a:lnTo>
                    <a:pt x="183413" y="14135"/>
                  </a:lnTo>
                  <a:lnTo>
                    <a:pt x="179298" y="9080"/>
                  </a:lnTo>
                  <a:lnTo>
                    <a:pt x="160210" y="0"/>
                  </a:lnTo>
                  <a:lnTo>
                    <a:pt x="155232" y="0"/>
                  </a:lnTo>
                  <a:lnTo>
                    <a:pt x="117703" y="12623"/>
                  </a:lnTo>
                  <a:lnTo>
                    <a:pt x="93370" y="57556"/>
                  </a:lnTo>
                  <a:lnTo>
                    <a:pt x="94310" y="71691"/>
                  </a:lnTo>
                  <a:lnTo>
                    <a:pt x="97751" y="84823"/>
                  </a:lnTo>
                  <a:lnTo>
                    <a:pt x="101815" y="94919"/>
                  </a:lnTo>
                  <a:lnTo>
                    <a:pt x="99961" y="109562"/>
                  </a:lnTo>
                  <a:lnTo>
                    <a:pt x="100774" y="119151"/>
                  </a:lnTo>
                  <a:lnTo>
                    <a:pt x="102527" y="124206"/>
                  </a:lnTo>
                  <a:lnTo>
                    <a:pt x="107683" y="131775"/>
                  </a:lnTo>
                  <a:lnTo>
                    <a:pt x="112039" y="138849"/>
                  </a:lnTo>
                  <a:lnTo>
                    <a:pt x="115455" y="149453"/>
                  </a:lnTo>
                  <a:lnTo>
                    <a:pt x="116840" y="164096"/>
                  </a:lnTo>
                  <a:lnTo>
                    <a:pt x="113195" y="181254"/>
                  </a:lnTo>
                  <a:lnTo>
                    <a:pt x="105156" y="191858"/>
                  </a:lnTo>
                  <a:lnTo>
                    <a:pt x="97129" y="197421"/>
                  </a:lnTo>
                  <a:lnTo>
                    <a:pt x="82842" y="202971"/>
                  </a:lnTo>
                  <a:lnTo>
                    <a:pt x="70535" y="209537"/>
                  </a:lnTo>
                  <a:lnTo>
                    <a:pt x="58864" y="219633"/>
                  </a:lnTo>
                  <a:lnTo>
                    <a:pt x="50152" y="234784"/>
                  </a:lnTo>
                  <a:lnTo>
                    <a:pt x="46736" y="255485"/>
                  </a:lnTo>
                  <a:lnTo>
                    <a:pt x="46837" y="260032"/>
                  </a:lnTo>
                  <a:lnTo>
                    <a:pt x="47574" y="262051"/>
                  </a:lnTo>
                  <a:lnTo>
                    <a:pt x="49555" y="262547"/>
                  </a:lnTo>
                  <a:lnTo>
                    <a:pt x="53416" y="263055"/>
                  </a:lnTo>
                  <a:lnTo>
                    <a:pt x="240360" y="263055"/>
                  </a:lnTo>
                  <a:lnTo>
                    <a:pt x="244221" y="261543"/>
                  </a:lnTo>
                  <a:lnTo>
                    <a:pt x="246202" y="259016"/>
                  </a:lnTo>
                  <a:lnTo>
                    <a:pt x="246926" y="256489"/>
                  </a:lnTo>
                  <a:lnTo>
                    <a:pt x="247027" y="255485"/>
                  </a:lnTo>
                  <a:close/>
                </a:path>
                <a:path w="294005" h="263525">
                  <a:moveTo>
                    <a:pt x="293776" y="226199"/>
                  </a:moveTo>
                  <a:lnTo>
                    <a:pt x="274751" y="187312"/>
                  </a:lnTo>
                  <a:lnTo>
                    <a:pt x="256705" y="180251"/>
                  </a:lnTo>
                  <a:lnTo>
                    <a:pt x="252247" y="176720"/>
                  </a:lnTo>
                  <a:lnTo>
                    <a:pt x="250609" y="169646"/>
                  </a:lnTo>
                  <a:lnTo>
                    <a:pt x="250380" y="157022"/>
                  </a:lnTo>
                  <a:lnTo>
                    <a:pt x="251206" y="145415"/>
                  </a:lnTo>
                  <a:lnTo>
                    <a:pt x="253288" y="137337"/>
                  </a:lnTo>
                  <a:lnTo>
                    <a:pt x="256006" y="131775"/>
                  </a:lnTo>
                  <a:lnTo>
                    <a:pt x="261556" y="123190"/>
                  </a:lnTo>
                  <a:lnTo>
                    <a:pt x="262686" y="119151"/>
                  </a:lnTo>
                  <a:lnTo>
                    <a:pt x="262229" y="112585"/>
                  </a:lnTo>
                  <a:lnTo>
                    <a:pt x="260375" y="101993"/>
                  </a:lnTo>
                  <a:lnTo>
                    <a:pt x="263283" y="94919"/>
                  </a:lnTo>
                  <a:lnTo>
                    <a:pt x="266014" y="85826"/>
                  </a:lnTo>
                  <a:lnTo>
                    <a:pt x="267195" y="74726"/>
                  </a:lnTo>
                  <a:lnTo>
                    <a:pt x="265391" y="63614"/>
                  </a:lnTo>
                  <a:lnTo>
                    <a:pt x="239331" y="32816"/>
                  </a:lnTo>
                  <a:lnTo>
                    <a:pt x="233883" y="30797"/>
                  </a:lnTo>
                  <a:lnTo>
                    <a:pt x="227495" y="29781"/>
                  </a:lnTo>
                  <a:lnTo>
                    <a:pt x="220332" y="28778"/>
                  </a:lnTo>
                  <a:lnTo>
                    <a:pt x="216827" y="29286"/>
                  </a:lnTo>
                  <a:lnTo>
                    <a:pt x="213652" y="29286"/>
                  </a:lnTo>
                  <a:lnTo>
                    <a:pt x="210464" y="30289"/>
                  </a:lnTo>
                  <a:lnTo>
                    <a:pt x="206971" y="32816"/>
                  </a:lnTo>
                  <a:lnTo>
                    <a:pt x="208203" y="35839"/>
                  </a:lnTo>
                  <a:lnTo>
                    <a:pt x="209270" y="38874"/>
                  </a:lnTo>
                  <a:lnTo>
                    <a:pt x="210019" y="42405"/>
                  </a:lnTo>
                  <a:lnTo>
                    <a:pt x="210312" y="45440"/>
                  </a:lnTo>
                  <a:lnTo>
                    <a:pt x="211975" y="45440"/>
                  </a:lnTo>
                  <a:lnTo>
                    <a:pt x="213652" y="43421"/>
                  </a:lnTo>
                  <a:lnTo>
                    <a:pt x="220332" y="43421"/>
                  </a:lnTo>
                  <a:lnTo>
                    <a:pt x="225259" y="43929"/>
                  </a:lnTo>
                  <a:lnTo>
                    <a:pt x="233235" y="45948"/>
                  </a:lnTo>
                  <a:lnTo>
                    <a:pt x="235343" y="47459"/>
                  </a:lnTo>
                  <a:lnTo>
                    <a:pt x="237020" y="47459"/>
                  </a:lnTo>
                  <a:lnTo>
                    <a:pt x="237020" y="48971"/>
                  </a:lnTo>
                  <a:lnTo>
                    <a:pt x="248513" y="59575"/>
                  </a:lnTo>
                  <a:lnTo>
                    <a:pt x="252247" y="83807"/>
                  </a:lnTo>
                  <a:lnTo>
                    <a:pt x="248691" y="96431"/>
                  </a:lnTo>
                  <a:lnTo>
                    <a:pt x="247027" y="98450"/>
                  </a:lnTo>
                  <a:lnTo>
                    <a:pt x="247027" y="105524"/>
                  </a:lnTo>
                  <a:lnTo>
                    <a:pt x="247992" y="111582"/>
                  </a:lnTo>
                  <a:lnTo>
                    <a:pt x="248691" y="118656"/>
                  </a:lnTo>
                  <a:lnTo>
                    <a:pt x="247027" y="118656"/>
                  </a:lnTo>
                  <a:lnTo>
                    <a:pt x="247027" y="120167"/>
                  </a:lnTo>
                  <a:lnTo>
                    <a:pt x="244055" y="125209"/>
                  </a:lnTo>
                  <a:lnTo>
                    <a:pt x="240766" y="132283"/>
                  </a:lnTo>
                  <a:lnTo>
                    <a:pt x="238112" y="142887"/>
                  </a:lnTo>
                  <a:lnTo>
                    <a:pt x="237020" y="157022"/>
                  </a:lnTo>
                  <a:lnTo>
                    <a:pt x="239522" y="173685"/>
                  </a:lnTo>
                  <a:lnTo>
                    <a:pt x="245783" y="185293"/>
                  </a:lnTo>
                  <a:lnTo>
                    <a:pt x="253923" y="192874"/>
                  </a:lnTo>
                  <a:lnTo>
                    <a:pt x="268211" y="199936"/>
                  </a:lnTo>
                  <a:lnTo>
                    <a:pt x="273735" y="203974"/>
                  </a:lnTo>
                  <a:lnTo>
                    <a:pt x="278015" y="210045"/>
                  </a:lnTo>
                  <a:lnTo>
                    <a:pt x="280416" y="219125"/>
                  </a:lnTo>
                  <a:lnTo>
                    <a:pt x="250380" y="219125"/>
                  </a:lnTo>
                  <a:lnTo>
                    <a:pt x="252590" y="222161"/>
                  </a:lnTo>
                  <a:lnTo>
                    <a:pt x="254330" y="225691"/>
                  </a:lnTo>
                  <a:lnTo>
                    <a:pt x="257048" y="233768"/>
                  </a:lnTo>
                  <a:lnTo>
                    <a:pt x="287096" y="233768"/>
                  </a:lnTo>
                  <a:lnTo>
                    <a:pt x="290957" y="232765"/>
                  </a:lnTo>
                  <a:lnTo>
                    <a:pt x="292938" y="230238"/>
                  </a:lnTo>
                  <a:lnTo>
                    <a:pt x="293662" y="227711"/>
                  </a:lnTo>
                  <a:lnTo>
                    <a:pt x="293776" y="226199"/>
                  </a:lnTo>
                  <a:close/>
                </a:path>
              </a:pathLst>
            </a:custGeom>
            <a:solidFill>
              <a:srgbClr val="1166B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/>
          <p:nvPr/>
        </p:nvSpPr>
        <p:spPr>
          <a:xfrm>
            <a:off x="2184802" y="5006347"/>
            <a:ext cx="0" cy="1102995"/>
          </a:xfrm>
          <a:custGeom>
            <a:avLst/>
            <a:gdLst/>
            <a:ahLst/>
            <a:cxnLst/>
            <a:rect l="l" t="t" r="r" b="b"/>
            <a:pathLst>
              <a:path w="0" h="1102995">
                <a:moveTo>
                  <a:pt x="0" y="0"/>
                </a:moveTo>
                <a:lnTo>
                  <a:pt x="0" y="1102695"/>
                </a:lnTo>
              </a:path>
            </a:pathLst>
          </a:custGeom>
          <a:ln w="25399">
            <a:solidFill>
              <a:srgbClr val="BFBFC8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955" y="526795"/>
            <a:ext cx="93999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0">
                <a:solidFill>
                  <a:srgbClr val="1166B3"/>
                </a:solidFill>
                <a:latin typeface="Times New Roman"/>
                <a:cs typeface="Times New Roman"/>
              </a:rPr>
              <a:t>Progetti</a:t>
            </a:r>
            <a:r>
              <a:rPr dirty="0" sz="3600" spc="-5">
                <a:solidFill>
                  <a:srgbClr val="1166B3"/>
                </a:solidFill>
                <a:latin typeface="Times New Roman"/>
                <a:cs typeface="Times New Roman"/>
              </a:rPr>
              <a:t> </a:t>
            </a:r>
            <a:r>
              <a:rPr dirty="0" sz="3600" spc="-70">
                <a:solidFill>
                  <a:srgbClr val="1166B3"/>
                </a:solidFill>
                <a:latin typeface="Times New Roman"/>
                <a:cs typeface="Times New Roman"/>
              </a:rPr>
              <a:t>al</a:t>
            </a:r>
            <a:r>
              <a:rPr dirty="0" sz="3600">
                <a:solidFill>
                  <a:srgbClr val="1166B3"/>
                </a:solidFill>
                <a:latin typeface="Times New Roman"/>
                <a:cs typeface="Times New Roman"/>
              </a:rPr>
              <a:t> servizio</a:t>
            </a:r>
            <a:r>
              <a:rPr dirty="0" sz="3600" spc="-10">
                <a:solidFill>
                  <a:srgbClr val="1166B3"/>
                </a:solidFill>
                <a:latin typeface="Times New Roman"/>
                <a:cs typeface="Times New Roman"/>
              </a:rPr>
              <a:t> </a:t>
            </a:r>
            <a:r>
              <a:rPr dirty="0" sz="3600" spc="5">
                <a:solidFill>
                  <a:srgbClr val="1166B3"/>
                </a:solidFill>
                <a:latin typeface="Times New Roman"/>
                <a:cs typeface="Times New Roman"/>
              </a:rPr>
              <a:t>delle</a:t>
            </a:r>
            <a:r>
              <a:rPr dirty="0" sz="3600" spc="-5">
                <a:solidFill>
                  <a:srgbClr val="1166B3"/>
                </a:solidFill>
                <a:latin typeface="Times New Roman"/>
                <a:cs typeface="Times New Roman"/>
              </a:rPr>
              <a:t> </a:t>
            </a:r>
            <a:r>
              <a:rPr dirty="0" sz="3600" spc="10">
                <a:solidFill>
                  <a:srgbClr val="1166B3"/>
                </a:solidFill>
                <a:latin typeface="Times New Roman"/>
                <a:cs typeface="Times New Roman"/>
              </a:rPr>
              <a:t>politiche</a:t>
            </a:r>
            <a:r>
              <a:rPr dirty="0" sz="3600" spc="-5">
                <a:solidFill>
                  <a:srgbClr val="1166B3"/>
                </a:solidFill>
                <a:latin typeface="Times New Roman"/>
                <a:cs typeface="Times New Roman"/>
              </a:rPr>
              <a:t> </a:t>
            </a:r>
            <a:r>
              <a:rPr dirty="0" sz="3600" spc="-10">
                <a:solidFill>
                  <a:srgbClr val="1166B3"/>
                </a:solidFill>
                <a:latin typeface="Times New Roman"/>
                <a:cs typeface="Times New Roman"/>
              </a:rPr>
              <a:t>locali</a:t>
            </a:r>
            <a:r>
              <a:rPr dirty="0" sz="3600" spc="-5">
                <a:solidFill>
                  <a:srgbClr val="1166B3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1166B3"/>
                </a:solidFill>
                <a:latin typeface="Times New Roman"/>
                <a:cs typeface="Times New Roman"/>
              </a:rPr>
              <a:t>-</a:t>
            </a:r>
            <a:r>
              <a:rPr dirty="0" sz="3600" spc="-5">
                <a:solidFill>
                  <a:srgbClr val="1166B3"/>
                </a:solidFill>
                <a:latin typeface="Times New Roman"/>
                <a:cs typeface="Times New Roman"/>
              </a:rPr>
              <a:t> </a:t>
            </a:r>
            <a:r>
              <a:rPr dirty="0" sz="3600" spc="45">
                <a:solidFill>
                  <a:srgbClr val="1166B3"/>
                </a:solidFill>
                <a:latin typeface="Times New Roman"/>
                <a:cs typeface="Times New Roman"/>
              </a:rPr>
              <a:t>esempi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2910" y="1434591"/>
            <a:ext cx="7484109" cy="3985260"/>
          </a:xfrm>
          <a:prstGeom prst="rect">
            <a:avLst/>
          </a:prstGeom>
        </p:spPr>
        <p:txBody>
          <a:bodyPr wrap="square" lIns="0" tIns="125095" rIns="0" bIns="0" rtlCol="0" vert="horz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985"/>
              </a:spcBef>
              <a:buSzPct val="80000"/>
              <a:buFont typeface="Arial MT"/>
              <a:buChar char="•"/>
              <a:tabLst>
                <a:tab pos="583565" algn="l"/>
                <a:tab pos="584200" algn="l"/>
              </a:tabLst>
            </a:pPr>
            <a:r>
              <a:rPr dirty="0" sz="2500" spc="-45">
                <a:latin typeface="Times New Roman"/>
                <a:cs typeface="Times New Roman"/>
              </a:rPr>
              <a:t>Condizioni</a:t>
            </a:r>
            <a:r>
              <a:rPr dirty="0" sz="2500">
                <a:latin typeface="Times New Roman"/>
                <a:cs typeface="Times New Roman"/>
              </a:rPr>
              <a:t> </a:t>
            </a:r>
            <a:r>
              <a:rPr dirty="0" sz="2500" spc="-65">
                <a:latin typeface="Times New Roman"/>
                <a:cs typeface="Times New Roman"/>
              </a:rPr>
              <a:t>di</a:t>
            </a:r>
            <a:r>
              <a:rPr dirty="0" sz="2500">
                <a:latin typeface="Times New Roman"/>
                <a:cs typeface="Times New Roman"/>
              </a:rPr>
              <a:t> </a:t>
            </a:r>
            <a:r>
              <a:rPr dirty="0" sz="2500" spc="-70">
                <a:latin typeface="Times New Roman"/>
                <a:cs typeface="Times New Roman"/>
              </a:rPr>
              <a:t>vita</a:t>
            </a:r>
            <a:r>
              <a:rPr dirty="0" sz="2500" spc="-5">
                <a:latin typeface="Times New Roman"/>
                <a:cs typeface="Times New Roman"/>
              </a:rPr>
              <a:t> </a:t>
            </a:r>
            <a:r>
              <a:rPr dirty="0" sz="2500" spc="-80">
                <a:latin typeface="Times New Roman"/>
                <a:cs typeface="Times New Roman"/>
              </a:rPr>
              <a:t>delle</a:t>
            </a:r>
            <a:r>
              <a:rPr dirty="0" sz="2500" spc="-5">
                <a:latin typeface="Times New Roman"/>
                <a:cs typeface="Times New Roman"/>
              </a:rPr>
              <a:t> </a:t>
            </a:r>
            <a:r>
              <a:rPr dirty="0" sz="2500" spc="-90">
                <a:latin typeface="Times New Roman"/>
                <a:cs typeface="Times New Roman"/>
              </a:rPr>
              <a:t>famiglie</a:t>
            </a:r>
            <a:r>
              <a:rPr dirty="0" sz="2500">
                <a:latin typeface="Times New Roman"/>
                <a:cs typeface="Times New Roman"/>
              </a:rPr>
              <a:t> </a:t>
            </a:r>
            <a:r>
              <a:rPr dirty="0" sz="2500" spc="-25">
                <a:latin typeface="Times New Roman"/>
                <a:cs typeface="Times New Roman"/>
              </a:rPr>
              <a:t>trentine</a:t>
            </a:r>
            <a:endParaRPr sz="250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spcBef>
                <a:spcPts val="890"/>
              </a:spcBef>
              <a:buSzPct val="80000"/>
              <a:buFont typeface="Arial MT"/>
              <a:buChar char="•"/>
              <a:tabLst>
                <a:tab pos="583565" algn="l"/>
                <a:tab pos="584200" algn="l"/>
              </a:tabLst>
            </a:pPr>
            <a:r>
              <a:rPr dirty="0" sz="2500" spc="-5">
                <a:latin typeface="Times New Roman"/>
                <a:cs typeface="Times New Roman"/>
              </a:rPr>
              <a:t>Progetto</a:t>
            </a:r>
            <a:r>
              <a:rPr dirty="0" sz="2500" spc="-45">
                <a:latin typeface="Times New Roman"/>
                <a:cs typeface="Times New Roman"/>
              </a:rPr>
              <a:t> </a:t>
            </a:r>
            <a:r>
              <a:rPr dirty="0" sz="2500" spc="-50">
                <a:latin typeface="Times New Roman"/>
                <a:cs typeface="Times New Roman"/>
              </a:rPr>
              <a:t>Giovani</a:t>
            </a:r>
            <a:endParaRPr sz="250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spcBef>
                <a:spcPts val="910"/>
              </a:spcBef>
              <a:buSzPct val="80000"/>
              <a:buFont typeface="Arial MT"/>
              <a:buChar char="•"/>
              <a:tabLst>
                <a:tab pos="583565" algn="l"/>
                <a:tab pos="584200" algn="l"/>
              </a:tabLst>
            </a:pPr>
            <a:r>
              <a:rPr dirty="0" sz="2500" spc="-65">
                <a:latin typeface="Times New Roman"/>
                <a:cs typeface="Times New Roman"/>
              </a:rPr>
              <a:t>Modello</a:t>
            </a:r>
            <a:r>
              <a:rPr dirty="0" sz="2500" spc="10">
                <a:latin typeface="Times New Roman"/>
                <a:cs typeface="Times New Roman"/>
              </a:rPr>
              <a:t> </a:t>
            </a:r>
            <a:r>
              <a:rPr dirty="0" sz="2500" spc="-30">
                <a:latin typeface="Times New Roman"/>
                <a:cs typeface="Times New Roman"/>
              </a:rPr>
              <a:t>econometrico</a:t>
            </a:r>
            <a:r>
              <a:rPr dirty="0" sz="2500" spc="5">
                <a:latin typeface="Times New Roman"/>
                <a:cs typeface="Times New Roman"/>
              </a:rPr>
              <a:t> </a:t>
            </a:r>
            <a:r>
              <a:rPr dirty="0" sz="2500" spc="-60">
                <a:latin typeface="Times New Roman"/>
                <a:cs typeface="Times New Roman"/>
              </a:rPr>
              <a:t>Multisettoriale</a:t>
            </a:r>
            <a:r>
              <a:rPr dirty="0" sz="2500" spc="5">
                <a:latin typeface="Times New Roman"/>
                <a:cs typeface="Times New Roman"/>
              </a:rPr>
              <a:t> </a:t>
            </a:r>
            <a:r>
              <a:rPr dirty="0" sz="2500" spc="-70">
                <a:latin typeface="Times New Roman"/>
                <a:cs typeface="Times New Roman"/>
              </a:rPr>
              <a:t>del</a:t>
            </a:r>
            <a:r>
              <a:rPr dirty="0" sz="2500" spc="15">
                <a:latin typeface="Times New Roman"/>
                <a:cs typeface="Times New Roman"/>
              </a:rPr>
              <a:t> </a:t>
            </a:r>
            <a:r>
              <a:rPr dirty="0" sz="2500" spc="-30">
                <a:latin typeface="Times New Roman"/>
                <a:cs typeface="Times New Roman"/>
              </a:rPr>
              <a:t>Trentino</a:t>
            </a:r>
            <a:endParaRPr sz="250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spcBef>
                <a:spcPts val="890"/>
              </a:spcBef>
              <a:buSzPct val="80000"/>
              <a:buFont typeface="Arial MT"/>
              <a:buChar char="•"/>
              <a:tabLst>
                <a:tab pos="583565" algn="l"/>
                <a:tab pos="584200" algn="l"/>
              </a:tabLst>
            </a:pPr>
            <a:r>
              <a:rPr dirty="0" sz="2500" spc="-45">
                <a:latin typeface="Times New Roman"/>
                <a:cs typeface="Times New Roman"/>
              </a:rPr>
              <a:t>Indagine</a:t>
            </a:r>
            <a:r>
              <a:rPr dirty="0" sz="2500" spc="-15">
                <a:latin typeface="Times New Roman"/>
                <a:cs typeface="Times New Roman"/>
              </a:rPr>
              <a:t> </a:t>
            </a:r>
            <a:r>
              <a:rPr dirty="0" sz="2500" spc="-70">
                <a:latin typeface="Times New Roman"/>
                <a:cs typeface="Times New Roman"/>
              </a:rPr>
              <a:t>Panel</a:t>
            </a:r>
            <a:r>
              <a:rPr dirty="0" sz="2500" spc="-5">
                <a:latin typeface="Times New Roman"/>
                <a:cs typeface="Times New Roman"/>
              </a:rPr>
              <a:t> </a:t>
            </a:r>
            <a:r>
              <a:rPr dirty="0" sz="2500" spc="-80">
                <a:latin typeface="Times New Roman"/>
                <a:cs typeface="Times New Roman"/>
              </a:rPr>
              <a:t>sulle</a:t>
            </a:r>
            <a:r>
              <a:rPr dirty="0" sz="2500" spc="-15">
                <a:latin typeface="Times New Roman"/>
                <a:cs typeface="Times New Roman"/>
              </a:rPr>
              <a:t> </a:t>
            </a:r>
            <a:r>
              <a:rPr dirty="0" sz="2500" spc="-55">
                <a:latin typeface="Times New Roman"/>
                <a:cs typeface="Times New Roman"/>
              </a:rPr>
              <a:t>Microimprese</a:t>
            </a:r>
            <a:endParaRPr sz="250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spcBef>
                <a:spcPts val="910"/>
              </a:spcBef>
              <a:buSzPct val="80000"/>
              <a:buFont typeface="Arial MT"/>
              <a:buChar char="•"/>
              <a:tabLst>
                <a:tab pos="583565" algn="l"/>
                <a:tab pos="584200" algn="l"/>
              </a:tabLst>
            </a:pPr>
            <a:r>
              <a:rPr dirty="0" sz="2500" spc="-100">
                <a:latin typeface="Times New Roman"/>
                <a:cs typeface="Times New Roman"/>
              </a:rPr>
              <a:t>Seeing</a:t>
            </a:r>
            <a:r>
              <a:rPr dirty="0" sz="2500" spc="-5">
                <a:latin typeface="Times New Roman"/>
                <a:cs typeface="Times New Roman"/>
              </a:rPr>
              <a:t> </a:t>
            </a:r>
            <a:r>
              <a:rPr dirty="0" sz="2500" spc="-55">
                <a:latin typeface="Times New Roman"/>
                <a:cs typeface="Times New Roman"/>
              </a:rPr>
              <a:t>with</a:t>
            </a:r>
            <a:r>
              <a:rPr dirty="0" sz="2500" spc="-15">
                <a:latin typeface="Times New Roman"/>
                <a:cs typeface="Times New Roman"/>
              </a:rPr>
              <a:t> </a:t>
            </a:r>
            <a:r>
              <a:rPr dirty="0" sz="2500" spc="-70">
                <a:latin typeface="Times New Roman"/>
                <a:cs typeface="Times New Roman"/>
              </a:rPr>
              <a:t>new</a:t>
            </a:r>
            <a:r>
              <a:rPr dirty="0" sz="2500" spc="-15">
                <a:latin typeface="Times New Roman"/>
                <a:cs typeface="Times New Roman"/>
              </a:rPr>
              <a:t> </a:t>
            </a:r>
            <a:r>
              <a:rPr dirty="0" sz="2500" spc="-55">
                <a:latin typeface="Times New Roman"/>
                <a:cs typeface="Times New Roman"/>
              </a:rPr>
              <a:t>senses</a:t>
            </a:r>
            <a:endParaRPr sz="250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spcBef>
                <a:spcPts val="890"/>
              </a:spcBef>
              <a:buSzPct val="80000"/>
              <a:buFont typeface="Arial MT"/>
              <a:buChar char="•"/>
              <a:tabLst>
                <a:tab pos="583565" algn="l"/>
                <a:tab pos="584200" algn="l"/>
              </a:tabLst>
            </a:pPr>
            <a:r>
              <a:rPr dirty="0" sz="2500" spc="-45">
                <a:latin typeface="Times New Roman"/>
                <a:cs typeface="Times New Roman"/>
              </a:rPr>
              <a:t>Finanza</a:t>
            </a:r>
            <a:r>
              <a:rPr dirty="0" sz="2500" spc="-5">
                <a:latin typeface="Times New Roman"/>
                <a:cs typeface="Times New Roman"/>
              </a:rPr>
              <a:t> </a:t>
            </a:r>
            <a:r>
              <a:rPr dirty="0" sz="2500" spc="-50">
                <a:latin typeface="Times New Roman"/>
                <a:cs typeface="Times New Roman"/>
              </a:rPr>
              <a:t>pubblica</a:t>
            </a:r>
            <a:r>
              <a:rPr dirty="0" sz="2500" spc="-5">
                <a:latin typeface="Times New Roman"/>
                <a:cs typeface="Times New Roman"/>
              </a:rPr>
              <a:t> </a:t>
            </a:r>
            <a:r>
              <a:rPr dirty="0" sz="2500" spc="-80">
                <a:latin typeface="Times New Roman"/>
                <a:cs typeface="Times New Roman"/>
              </a:rPr>
              <a:t>locale</a:t>
            </a:r>
            <a:r>
              <a:rPr dirty="0" sz="2500" spc="-5">
                <a:latin typeface="Times New Roman"/>
                <a:cs typeface="Times New Roman"/>
              </a:rPr>
              <a:t> </a:t>
            </a:r>
            <a:r>
              <a:rPr dirty="0" sz="2500" spc="-110">
                <a:latin typeface="Times New Roman"/>
                <a:cs typeface="Times New Roman"/>
              </a:rPr>
              <a:t>(asili</a:t>
            </a:r>
            <a:r>
              <a:rPr dirty="0" sz="2500">
                <a:latin typeface="Times New Roman"/>
                <a:cs typeface="Times New Roman"/>
              </a:rPr>
              <a:t> </a:t>
            </a:r>
            <a:r>
              <a:rPr dirty="0" sz="2500" spc="-20">
                <a:latin typeface="Times New Roman"/>
                <a:cs typeface="Times New Roman"/>
              </a:rPr>
              <a:t>nido</a:t>
            </a:r>
            <a:r>
              <a:rPr dirty="0" sz="2500">
                <a:latin typeface="Times New Roman"/>
                <a:cs typeface="Times New Roman"/>
              </a:rPr>
              <a:t> </a:t>
            </a:r>
            <a:r>
              <a:rPr dirty="0" sz="2500" spc="-45">
                <a:latin typeface="Times New Roman"/>
                <a:cs typeface="Times New Roman"/>
              </a:rPr>
              <a:t>PNRR;</a:t>
            </a:r>
            <a:r>
              <a:rPr dirty="0" sz="2500">
                <a:latin typeface="Times New Roman"/>
                <a:cs typeface="Times New Roman"/>
              </a:rPr>
              <a:t> </a:t>
            </a:r>
            <a:r>
              <a:rPr dirty="0" sz="2500" spc="-55">
                <a:latin typeface="Times New Roman"/>
                <a:cs typeface="Times New Roman"/>
              </a:rPr>
              <a:t>sanità</a:t>
            </a:r>
            <a:r>
              <a:rPr dirty="0" sz="2500" spc="-5">
                <a:latin typeface="Times New Roman"/>
                <a:cs typeface="Times New Roman"/>
              </a:rPr>
              <a:t> </a:t>
            </a:r>
            <a:r>
              <a:rPr dirty="0" sz="2500" spc="-40">
                <a:latin typeface="Times New Roman"/>
                <a:cs typeface="Times New Roman"/>
              </a:rPr>
              <a:t>PNRR)</a:t>
            </a:r>
            <a:endParaRPr sz="250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spcBef>
                <a:spcPts val="910"/>
              </a:spcBef>
              <a:buSzPct val="80000"/>
              <a:buFont typeface="Arial MT"/>
              <a:buChar char="•"/>
              <a:tabLst>
                <a:tab pos="583565" algn="l"/>
                <a:tab pos="584200" algn="l"/>
              </a:tabLst>
            </a:pPr>
            <a:r>
              <a:rPr dirty="0" sz="2500" spc="25">
                <a:latin typeface="Times New Roman"/>
                <a:cs typeface="Times New Roman"/>
              </a:rPr>
              <a:t>CPO</a:t>
            </a:r>
            <a:r>
              <a:rPr dirty="0" sz="2500" spc="-45">
                <a:latin typeface="Times New Roman"/>
                <a:cs typeface="Times New Roman"/>
              </a:rPr>
              <a:t> </a:t>
            </a:r>
            <a:r>
              <a:rPr dirty="0" sz="2500" spc="-80">
                <a:latin typeface="Times New Roman"/>
                <a:cs typeface="Times New Roman"/>
              </a:rPr>
              <a:t>2022</a:t>
            </a:r>
            <a:endParaRPr sz="250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spcBef>
                <a:spcPts val="890"/>
              </a:spcBef>
              <a:buSzPct val="80000"/>
              <a:buFont typeface="Arial MT"/>
              <a:buChar char="•"/>
              <a:tabLst>
                <a:tab pos="583565" algn="l"/>
                <a:tab pos="584200" algn="l"/>
              </a:tabLst>
            </a:pPr>
            <a:r>
              <a:rPr dirty="0" sz="2500" spc="-35">
                <a:latin typeface="Times New Roman"/>
                <a:cs typeface="Times New Roman"/>
              </a:rPr>
              <a:t>Tremod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5658" y="465327"/>
            <a:ext cx="7934325" cy="497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41420" algn="l"/>
              </a:tabLst>
            </a:pPr>
            <a:r>
              <a:rPr dirty="0" sz="3100" spc="-10">
                <a:solidFill>
                  <a:srgbClr val="1166B3"/>
                </a:solidFill>
                <a:latin typeface="Roboto"/>
                <a:cs typeface="Roboto"/>
              </a:rPr>
              <a:t>Esempio</a:t>
            </a:r>
            <a:r>
              <a:rPr dirty="0" sz="3100" spc="-35">
                <a:solidFill>
                  <a:srgbClr val="1166B3"/>
                </a:solidFill>
                <a:latin typeface="Roboto"/>
                <a:cs typeface="Roboto"/>
              </a:rPr>
              <a:t> </a:t>
            </a:r>
            <a:r>
              <a:rPr dirty="0" sz="3100" spc="-15">
                <a:solidFill>
                  <a:srgbClr val="1166B3"/>
                </a:solidFill>
                <a:latin typeface="Roboto"/>
                <a:cs typeface="Roboto"/>
              </a:rPr>
              <a:t>1: ADSL</a:t>
            </a:r>
            <a:r>
              <a:rPr dirty="0" sz="3100" spc="-20">
                <a:solidFill>
                  <a:srgbClr val="1166B3"/>
                </a:solidFill>
                <a:latin typeface="Roboto"/>
                <a:cs typeface="Roboto"/>
              </a:rPr>
              <a:t> </a:t>
            </a:r>
            <a:r>
              <a:rPr dirty="0" sz="3100" spc="-15">
                <a:solidFill>
                  <a:srgbClr val="1166B3"/>
                </a:solidFill>
                <a:latin typeface="Roboto"/>
                <a:cs typeface="Roboto"/>
              </a:rPr>
              <a:t>2+	</a:t>
            </a:r>
            <a:r>
              <a:rPr dirty="0" sz="3100" spc="35">
                <a:solidFill>
                  <a:srgbClr val="1166B3"/>
                </a:solidFill>
                <a:latin typeface="Roboto"/>
                <a:cs typeface="Roboto"/>
              </a:rPr>
              <a:t>Contío</a:t>
            </a:r>
            <a:r>
              <a:rPr dirty="0" sz="3100" spc="-65">
                <a:solidFill>
                  <a:srgbClr val="1166B3"/>
                </a:solidFill>
                <a:latin typeface="Roboto"/>
                <a:cs typeface="Roboto"/>
              </a:rPr>
              <a:t> </a:t>
            </a:r>
            <a:r>
              <a:rPr dirty="0" sz="3100" spc="-15">
                <a:solidFill>
                  <a:srgbClr val="1166B3"/>
                </a:solidFill>
                <a:latin typeface="Roboto"/>
                <a:cs typeface="Roboto"/>
              </a:rPr>
              <a:t>il</a:t>
            </a:r>
            <a:r>
              <a:rPr dirty="0" sz="3100" spc="-45">
                <a:solidFill>
                  <a:srgbClr val="1166B3"/>
                </a:solidFill>
                <a:latin typeface="Roboto"/>
                <a:cs typeface="Roboto"/>
              </a:rPr>
              <a:t> </a:t>
            </a:r>
            <a:r>
              <a:rPr dirty="0" sz="3100" spc="20">
                <a:solidFill>
                  <a:srgbClr val="1166B3"/>
                </a:solidFill>
                <a:latin typeface="Roboto"/>
                <a:cs typeface="Roboto"/>
              </a:rPr>
              <a:t>divaíio</a:t>
            </a:r>
            <a:r>
              <a:rPr dirty="0" sz="3100" spc="-65">
                <a:solidFill>
                  <a:srgbClr val="1166B3"/>
                </a:solidFill>
                <a:latin typeface="Roboto"/>
                <a:cs typeface="Roboto"/>
              </a:rPr>
              <a:t> </a:t>
            </a:r>
            <a:r>
              <a:rPr dirty="0" sz="3100" spc="-15">
                <a:solidFill>
                  <a:srgbClr val="1166B3"/>
                </a:solidFill>
                <a:latin typeface="Roboto"/>
                <a:cs typeface="Roboto"/>
              </a:rPr>
              <a:t>digitale</a:t>
            </a:r>
            <a:endParaRPr sz="3100">
              <a:latin typeface="Roboto"/>
              <a:cs typeface="Robo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4464" y="1379188"/>
            <a:ext cx="5024654" cy="456966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97418" y="1828133"/>
            <a:ext cx="5282977" cy="408735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730956" y="6581647"/>
            <a:ext cx="89077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Giulia </a:t>
            </a:r>
            <a:r>
              <a:rPr dirty="0" sz="900" spc="-5">
                <a:latin typeface="Calibri"/>
                <a:cs typeface="Calibri"/>
              </a:rPr>
              <a:t>Canzian,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Samuele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Poy,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Simone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Schüller,Broadband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upgrade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and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firm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performance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in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rural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areas: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Quasi-experimental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evidence,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Regional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Science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and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Urban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Economics,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Volume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77,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2019.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86889" y="142606"/>
            <a:ext cx="2652707" cy="9902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5658" y="475995"/>
            <a:ext cx="928624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">
                <a:solidFill>
                  <a:srgbClr val="1166B3"/>
                </a:solidFill>
                <a:latin typeface="Roboto"/>
                <a:cs typeface="Roboto"/>
              </a:rPr>
              <a:t>Esempio</a:t>
            </a:r>
            <a:r>
              <a:rPr dirty="0" spc="-10">
                <a:solidFill>
                  <a:srgbClr val="1166B3"/>
                </a:solidFill>
                <a:latin typeface="Roboto"/>
                <a:cs typeface="Roboto"/>
              </a:rPr>
              <a:t> </a:t>
            </a:r>
            <a:r>
              <a:rPr dirty="0" spc="-5">
                <a:solidFill>
                  <a:srgbClr val="1166B3"/>
                </a:solidFill>
                <a:latin typeface="Roboto"/>
                <a:cs typeface="Roboto"/>
              </a:rPr>
              <a:t>2:</a:t>
            </a:r>
            <a:r>
              <a:rPr dirty="0">
                <a:solidFill>
                  <a:srgbClr val="1166B3"/>
                </a:solidFill>
                <a:latin typeface="Roboto"/>
                <a:cs typeface="Roboto"/>
              </a:rPr>
              <a:t> Declinazione </a:t>
            </a:r>
            <a:r>
              <a:rPr dirty="0" spc="-10">
                <a:solidFill>
                  <a:srgbClr val="1166B3"/>
                </a:solidFill>
                <a:latin typeface="Roboto"/>
                <a:cs typeface="Roboto"/>
              </a:rPr>
              <a:t>di</a:t>
            </a:r>
            <a:r>
              <a:rPr dirty="0" spc="-5">
                <a:solidFill>
                  <a:srgbClr val="1166B3"/>
                </a:solidFill>
                <a:latin typeface="Roboto"/>
                <a:cs typeface="Roboto"/>
              </a:rPr>
              <a:t> </a:t>
            </a:r>
            <a:r>
              <a:rPr dirty="0" spc="65">
                <a:solidFill>
                  <a:srgbClr val="1166B3"/>
                </a:solidFill>
                <a:latin typeface="Roboto"/>
                <a:cs typeface="Roboto"/>
              </a:rPr>
              <a:t>geneíe</a:t>
            </a:r>
            <a:r>
              <a:rPr dirty="0" spc="5">
                <a:solidFill>
                  <a:srgbClr val="1166B3"/>
                </a:solidFill>
                <a:latin typeface="Roboto"/>
                <a:cs typeface="Roboto"/>
              </a:rPr>
              <a:t> </a:t>
            </a:r>
            <a:r>
              <a:rPr dirty="0" spc="10">
                <a:solidFill>
                  <a:srgbClr val="1166B3"/>
                </a:solidFill>
                <a:latin typeface="Roboto"/>
                <a:cs typeface="Roboto"/>
              </a:rPr>
              <a:t>del</a:t>
            </a:r>
            <a:r>
              <a:rPr dirty="0" spc="-5">
                <a:solidFill>
                  <a:srgbClr val="1166B3"/>
                </a:solidFill>
                <a:latin typeface="Roboto"/>
                <a:cs typeface="Roboto"/>
              </a:rPr>
              <a:t> </a:t>
            </a:r>
            <a:r>
              <a:rPr dirty="0" spc="-20">
                <a:solidFill>
                  <a:srgbClr val="1166B3"/>
                </a:solidFill>
                <a:latin typeface="Roboto"/>
                <a:cs typeface="Roboto"/>
              </a:rPr>
              <a:t>titolo</a:t>
            </a:r>
            <a:r>
              <a:rPr dirty="0" spc="5">
                <a:solidFill>
                  <a:srgbClr val="1166B3"/>
                </a:solidFill>
                <a:latin typeface="Roboto"/>
                <a:cs typeface="Roboto"/>
              </a:rPr>
              <a:t> </a:t>
            </a:r>
            <a:r>
              <a:rPr dirty="0" spc="20">
                <a:solidFill>
                  <a:srgbClr val="1166B3"/>
                </a:solidFill>
                <a:latin typeface="Roboto"/>
                <a:cs typeface="Roboto"/>
              </a:rPr>
              <a:t>píofessionale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53181" y="6581647"/>
            <a:ext cx="53200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Calibri"/>
                <a:cs typeface="Calibri"/>
              </a:rPr>
              <a:t>S.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Burlacu,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D.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Cappelletti,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S.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Marzadro,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A.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Tondini,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Gendered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Occupational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Titles </a:t>
            </a:r>
            <a:r>
              <a:rPr dirty="0" sz="900" spc="-5">
                <a:latin typeface="Calibri"/>
                <a:cs typeface="Calibri"/>
              </a:rPr>
              <a:t>and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Economic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Outcomes,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2023,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mimeo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6847" y="1562376"/>
            <a:ext cx="4496696" cy="325599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7175" y="1716542"/>
            <a:ext cx="5531418" cy="318408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99995" y="5293564"/>
            <a:ext cx="5349385" cy="43099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4008" y="5861324"/>
            <a:ext cx="3834585" cy="63027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11018" y="5884799"/>
            <a:ext cx="4181328" cy="49769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86987" y="0"/>
            <a:ext cx="2005012" cy="13225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5658" y="465327"/>
            <a:ext cx="3651250" cy="497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-10">
                <a:solidFill>
                  <a:srgbClr val="1166B3"/>
                </a:solidFill>
                <a:latin typeface="Roboto"/>
                <a:cs typeface="Roboto"/>
              </a:rPr>
              <a:t>Esempio</a:t>
            </a:r>
            <a:r>
              <a:rPr dirty="0" sz="3100" spc="-60">
                <a:solidFill>
                  <a:srgbClr val="1166B3"/>
                </a:solidFill>
                <a:latin typeface="Roboto"/>
                <a:cs typeface="Roboto"/>
              </a:rPr>
              <a:t> </a:t>
            </a:r>
            <a:r>
              <a:rPr dirty="0" sz="3100" spc="-15">
                <a:solidFill>
                  <a:srgbClr val="1166B3"/>
                </a:solidFill>
                <a:latin typeface="Roboto"/>
                <a:cs typeface="Roboto"/>
              </a:rPr>
              <a:t>3:</a:t>
            </a:r>
            <a:r>
              <a:rPr dirty="0" sz="3100" spc="-45">
                <a:solidFill>
                  <a:srgbClr val="1166B3"/>
                </a:solidFill>
                <a:latin typeface="Roboto"/>
                <a:cs typeface="Roboto"/>
              </a:rPr>
              <a:t> </a:t>
            </a:r>
            <a:r>
              <a:rPr dirty="0" sz="3100" spc="35">
                <a:solidFill>
                  <a:srgbClr val="1166B3"/>
                </a:solidFill>
                <a:latin typeface="Roboto"/>
                <a:cs typeface="Roboto"/>
              </a:rPr>
              <a:t>Boísa</a:t>
            </a:r>
            <a:r>
              <a:rPr dirty="0" sz="3100" spc="-50">
                <a:solidFill>
                  <a:srgbClr val="1166B3"/>
                </a:solidFill>
                <a:latin typeface="Roboto"/>
                <a:cs typeface="Roboto"/>
              </a:rPr>
              <a:t> </a:t>
            </a:r>
            <a:r>
              <a:rPr dirty="0" sz="3100" spc="-20">
                <a:solidFill>
                  <a:srgbClr val="1166B3"/>
                </a:solidFill>
                <a:latin typeface="Roboto"/>
                <a:cs typeface="Roboto"/>
              </a:rPr>
              <a:t>5B</a:t>
            </a:r>
            <a:endParaRPr sz="3100">
              <a:latin typeface="Roboto"/>
              <a:cs typeface="Robo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30956" y="6582156"/>
            <a:ext cx="860171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5">
                <a:solidFill>
                  <a:srgbClr val="262626"/>
                </a:solidFill>
                <a:latin typeface="Lucida Sans Unicode"/>
                <a:cs typeface="Lucida Sans Unicode"/>
              </a:rPr>
              <a:t>Ilaria</a:t>
            </a:r>
            <a:r>
              <a:rPr dirty="0" sz="800" spc="-30">
                <a:solidFill>
                  <a:srgbClr val="262626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50">
                <a:solidFill>
                  <a:srgbClr val="262626"/>
                </a:solidFill>
                <a:latin typeface="Lucida Sans Unicode"/>
                <a:cs typeface="Lucida Sans Unicode"/>
              </a:rPr>
              <a:t>Covizzi,</a:t>
            </a:r>
            <a:r>
              <a:rPr dirty="0" sz="800" spc="-40">
                <a:solidFill>
                  <a:srgbClr val="262626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5">
                <a:solidFill>
                  <a:srgbClr val="262626"/>
                </a:solidFill>
                <a:latin typeface="Lucida Sans Unicode"/>
                <a:cs typeface="Lucida Sans Unicode"/>
              </a:rPr>
              <a:t>Loris</a:t>
            </a:r>
            <a:r>
              <a:rPr dirty="0" sz="800" spc="-35">
                <a:solidFill>
                  <a:srgbClr val="262626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45">
                <a:solidFill>
                  <a:srgbClr val="262626"/>
                </a:solidFill>
                <a:latin typeface="Lucida Sans Unicode"/>
                <a:cs typeface="Lucida Sans Unicode"/>
              </a:rPr>
              <a:t>Vergolini,</a:t>
            </a:r>
            <a:r>
              <a:rPr dirty="0" sz="800" spc="-40">
                <a:solidFill>
                  <a:srgbClr val="262626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30">
                <a:solidFill>
                  <a:srgbClr val="262626"/>
                </a:solidFill>
                <a:latin typeface="Lucida Sans Unicode"/>
                <a:cs typeface="Lucida Sans Unicode"/>
              </a:rPr>
              <a:t>Nadir</a:t>
            </a:r>
            <a:r>
              <a:rPr dirty="0" sz="800" spc="-35">
                <a:solidFill>
                  <a:srgbClr val="262626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50">
                <a:solidFill>
                  <a:srgbClr val="262626"/>
                </a:solidFill>
                <a:latin typeface="Lucida Sans Unicode"/>
                <a:cs typeface="Lucida Sans Unicode"/>
              </a:rPr>
              <a:t>Zanini,</a:t>
            </a:r>
            <a:r>
              <a:rPr dirty="0" sz="800" spc="-40">
                <a:solidFill>
                  <a:srgbClr val="262626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30">
                <a:solidFill>
                  <a:srgbClr val="262626"/>
                </a:solidFill>
                <a:latin typeface="Lucida Sans Unicode"/>
                <a:cs typeface="Lucida Sans Unicode"/>
              </a:rPr>
              <a:t>Gli</a:t>
            </a:r>
            <a:r>
              <a:rPr dirty="0" sz="800" spc="-35">
                <a:solidFill>
                  <a:srgbClr val="262626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5">
                <a:solidFill>
                  <a:srgbClr val="262626"/>
                </a:solidFill>
                <a:latin typeface="Lucida Sans Unicode"/>
                <a:cs typeface="Lucida Sans Unicode"/>
              </a:rPr>
              <a:t>effetti</a:t>
            </a:r>
            <a:r>
              <a:rPr dirty="0" sz="800" spc="-30">
                <a:solidFill>
                  <a:srgbClr val="262626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35">
                <a:solidFill>
                  <a:srgbClr val="262626"/>
                </a:solidFill>
                <a:latin typeface="Lucida Sans Unicode"/>
                <a:cs typeface="Lucida Sans Unicode"/>
              </a:rPr>
              <a:t>degli </a:t>
            </a:r>
            <a:r>
              <a:rPr dirty="0" sz="800" spc="-20">
                <a:solidFill>
                  <a:srgbClr val="262626"/>
                </a:solidFill>
                <a:latin typeface="Lucida Sans Unicode"/>
                <a:cs typeface="Lucida Sans Unicode"/>
              </a:rPr>
              <a:t>incentivi</a:t>
            </a:r>
            <a:r>
              <a:rPr dirty="0" sz="800" spc="-35">
                <a:solidFill>
                  <a:srgbClr val="262626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5">
                <a:solidFill>
                  <a:srgbClr val="262626"/>
                </a:solidFill>
                <a:latin typeface="Lucida Sans Unicode"/>
                <a:cs typeface="Lucida Sans Unicode"/>
              </a:rPr>
              <a:t>monetari</a:t>
            </a:r>
            <a:r>
              <a:rPr dirty="0" sz="800" spc="-35">
                <a:solidFill>
                  <a:srgbClr val="262626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262626"/>
                </a:solidFill>
                <a:latin typeface="Lucida Sans Unicode"/>
                <a:cs typeface="Lucida Sans Unicode"/>
              </a:rPr>
              <a:t>a</a:t>
            </a:r>
            <a:r>
              <a:rPr dirty="0" sz="800" spc="-30">
                <a:solidFill>
                  <a:srgbClr val="262626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0">
                <a:solidFill>
                  <a:srgbClr val="262626"/>
                </a:solidFill>
                <a:latin typeface="Lucida Sans Unicode"/>
                <a:cs typeface="Lucida Sans Unicode"/>
              </a:rPr>
              <a:t>favore</a:t>
            </a:r>
            <a:r>
              <a:rPr dirty="0" sz="800" spc="-40">
                <a:solidFill>
                  <a:srgbClr val="262626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35">
                <a:solidFill>
                  <a:srgbClr val="262626"/>
                </a:solidFill>
                <a:latin typeface="Lucida Sans Unicode"/>
                <a:cs typeface="Lucida Sans Unicode"/>
              </a:rPr>
              <a:t>degli </a:t>
            </a:r>
            <a:r>
              <a:rPr dirty="0" sz="800" spc="-15">
                <a:solidFill>
                  <a:srgbClr val="262626"/>
                </a:solidFill>
                <a:latin typeface="Lucida Sans Unicode"/>
                <a:cs typeface="Lucida Sans Unicode"/>
              </a:rPr>
              <a:t>studenti</a:t>
            </a:r>
            <a:r>
              <a:rPr dirty="0" sz="800" spc="-30">
                <a:solidFill>
                  <a:srgbClr val="262626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35">
                <a:solidFill>
                  <a:srgbClr val="262626"/>
                </a:solidFill>
                <a:latin typeface="Lucida Sans Unicode"/>
                <a:cs typeface="Lucida Sans Unicode"/>
              </a:rPr>
              <a:t>universitari.</a:t>
            </a:r>
            <a:r>
              <a:rPr dirty="0" sz="800" spc="-40">
                <a:solidFill>
                  <a:srgbClr val="262626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5">
                <a:solidFill>
                  <a:srgbClr val="262626"/>
                </a:solidFill>
                <a:latin typeface="Lucida Sans Unicode"/>
                <a:cs typeface="Lucida Sans Unicode"/>
              </a:rPr>
              <a:t>Una</a:t>
            </a:r>
            <a:r>
              <a:rPr dirty="0" sz="800" spc="-30">
                <a:solidFill>
                  <a:srgbClr val="262626"/>
                </a:solidFill>
                <a:latin typeface="Lucida Sans Unicode"/>
                <a:cs typeface="Lucida Sans Unicode"/>
              </a:rPr>
              <a:t> valutazione</a:t>
            </a:r>
            <a:r>
              <a:rPr dirty="0" sz="800" spc="-40">
                <a:solidFill>
                  <a:srgbClr val="262626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5">
                <a:solidFill>
                  <a:srgbClr val="262626"/>
                </a:solidFill>
                <a:latin typeface="Lucida Sans Unicode"/>
                <a:cs typeface="Lucida Sans Unicode"/>
              </a:rPr>
              <a:t>di</a:t>
            </a:r>
            <a:r>
              <a:rPr dirty="0" sz="800" spc="-35">
                <a:solidFill>
                  <a:srgbClr val="262626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5">
                <a:solidFill>
                  <a:srgbClr val="262626"/>
                </a:solidFill>
                <a:latin typeface="Lucida Sans Unicode"/>
                <a:cs typeface="Lucida Sans Unicode"/>
              </a:rPr>
              <a:t>impatto,</a:t>
            </a:r>
            <a:r>
              <a:rPr dirty="0" sz="800" spc="-40">
                <a:solidFill>
                  <a:srgbClr val="262626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45">
                <a:solidFill>
                  <a:srgbClr val="262626"/>
                </a:solidFill>
                <a:latin typeface="Lucida Sans Unicode"/>
                <a:cs typeface="Lucida Sans Unicode"/>
              </a:rPr>
              <a:t>in</a:t>
            </a:r>
            <a:r>
              <a:rPr dirty="0" sz="800" spc="-30">
                <a:solidFill>
                  <a:srgbClr val="262626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45">
                <a:solidFill>
                  <a:srgbClr val="262626"/>
                </a:solidFill>
                <a:latin typeface="Lucida Sans Unicode"/>
                <a:cs typeface="Lucida Sans Unicode"/>
              </a:rPr>
              <a:t>"Polis,</a:t>
            </a:r>
            <a:r>
              <a:rPr dirty="0" sz="800" spc="-40">
                <a:solidFill>
                  <a:srgbClr val="262626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10">
                <a:solidFill>
                  <a:srgbClr val="262626"/>
                </a:solidFill>
                <a:latin typeface="Lucida Sans Unicode"/>
                <a:cs typeface="Lucida Sans Unicode"/>
              </a:rPr>
              <a:t>Ricerche</a:t>
            </a:r>
            <a:r>
              <a:rPr dirty="0" sz="800" spc="-35">
                <a:solidFill>
                  <a:srgbClr val="262626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5">
                <a:solidFill>
                  <a:srgbClr val="262626"/>
                </a:solidFill>
                <a:latin typeface="Lucida Sans Unicode"/>
                <a:cs typeface="Lucida Sans Unicode"/>
              </a:rPr>
              <a:t>e</a:t>
            </a:r>
            <a:r>
              <a:rPr dirty="0" sz="800" spc="-40">
                <a:solidFill>
                  <a:srgbClr val="262626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0">
                <a:solidFill>
                  <a:srgbClr val="262626"/>
                </a:solidFill>
                <a:latin typeface="Lucida Sans Unicode"/>
                <a:cs typeface="Lucida Sans Unicode"/>
              </a:rPr>
              <a:t>studi</a:t>
            </a:r>
            <a:r>
              <a:rPr dirty="0" sz="800" spc="-35">
                <a:solidFill>
                  <a:srgbClr val="262626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5">
                <a:solidFill>
                  <a:srgbClr val="262626"/>
                </a:solidFill>
                <a:latin typeface="Lucida Sans Unicode"/>
                <a:cs typeface="Lucida Sans Unicode"/>
              </a:rPr>
              <a:t>su</a:t>
            </a:r>
            <a:r>
              <a:rPr dirty="0" sz="800" spc="-30">
                <a:solidFill>
                  <a:srgbClr val="262626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5">
                <a:solidFill>
                  <a:srgbClr val="262626"/>
                </a:solidFill>
                <a:latin typeface="Lucida Sans Unicode"/>
                <a:cs typeface="Lucida Sans Unicode"/>
              </a:rPr>
              <a:t>società</a:t>
            </a:r>
            <a:r>
              <a:rPr dirty="0" sz="800" spc="-30">
                <a:solidFill>
                  <a:srgbClr val="262626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5">
                <a:solidFill>
                  <a:srgbClr val="262626"/>
                </a:solidFill>
                <a:latin typeface="Lucida Sans Unicode"/>
                <a:cs typeface="Lucida Sans Unicode"/>
              </a:rPr>
              <a:t>e</a:t>
            </a:r>
            <a:r>
              <a:rPr dirty="0" sz="800" spc="-40">
                <a:solidFill>
                  <a:srgbClr val="262626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-25">
                <a:solidFill>
                  <a:srgbClr val="262626"/>
                </a:solidFill>
                <a:latin typeface="Lucida Sans Unicode"/>
                <a:cs typeface="Lucida Sans Unicode"/>
              </a:rPr>
              <a:t>politica"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1911" y="1260347"/>
            <a:ext cx="5060950" cy="1628775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sz="2000" spc="-85">
                <a:latin typeface="Georgia"/>
                <a:cs typeface="Georgia"/>
              </a:rPr>
              <a:t>B</a:t>
            </a:r>
            <a:r>
              <a:rPr dirty="0" sz="2000" spc="-60">
                <a:latin typeface="Georgia"/>
                <a:cs typeface="Georgia"/>
              </a:rPr>
              <a:t>o</a:t>
            </a:r>
            <a:r>
              <a:rPr dirty="0" sz="2000" spc="-160">
                <a:latin typeface="Georgia"/>
                <a:cs typeface="Georgia"/>
              </a:rPr>
              <a:t>r</a:t>
            </a:r>
            <a:r>
              <a:rPr dirty="0" sz="2000" spc="-140">
                <a:latin typeface="Georgia"/>
                <a:cs typeface="Georgia"/>
              </a:rPr>
              <a:t>s</a:t>
            </a:r>
            <a:r>
              <a:rPr dirty="0" sz="2000" spc="-200">
                <a:latin typeface="Georgia"/>
                <a:cs typeface="Georgia"/>
              </a:rPr>
              <a:t>a</a:t>
            </a:r>
            <a:r>
              <a:rPr dirty="0" sz="2000" spc="15">
                <a:latin typeface="Georgia"/>
                <a:cs typeface="Georgia"/>
              </a:rPr>
              <a:t> </a:t>
            </a:r>
            <a:r>
              <a:rPr dirty="0" sz="2000" spc="-140">
                <a:latin typeface="Georgia"/>
                <a:cs typeface="Georgia"/>
              </a:rPr>
              <a:t>di</a:t>
            </a:r>
            <a:r>
              <a:rPr dirty="0" sz="2000" spc="20">
                <a:latin typeface="Georgia"/>
                <a:cs typeface="Georgia"/>
              </a:rPr>
              <a:t> </a:t>
            </a:r>
            <a:r>
              <a:rPr dirty="0" sz="2000" spc="-165">
                <a:latin typeface="Georgia"/>
                <a:cs typeface="Georgia"/>
              </a:rPr>
              <a:t>S</a:t>
            </a:r>
            <a:r>
              <a:rPr dirty="0" sz="2000" spc="-110">
                <a:latin typeface="Georgia"/>
                <a:cs typeface="Georgia"/>
              </a:rPr>
              <a:t>t</a:t>
            </a:r>
            <a:r>
              <a:rPr dirty="0" sz="2000" spc="-180">
                <a:latin typeface="Georgia"/>
                <a:cs typeface="Georgia"/>
              </a:rPr>
              <a:t>u</a:t>
            </a:r>
            <a:r>
              <a:rPr dirty="0" sz="2000" spc="-140">
                <a:latin typeface="Georgia"/>
                <a:cs typeface="Georgia"/>
              </a:rPr>
              <a:t>di</a:t>
            </a:r>
            <a:r>
              <a:rPr dirty="0" sz="2000" spc="-60">
                <a:latin typeface="Georgia"/>
                <a:cs typeface="Georgia"/>
              </a:rPr>
              <a:t>o</a:t>
            </a:r>
            <a:r>
              <a:rPr dirty="0" sz="2000" spc="20">
                <a:latin typeface="Georgia"/>
                <a:cs typeface="Georgia"/>
              </a:rPr>
              <a:t> </a:t>
            </a:r>
            <a:r>
              <a:rPr dirty="0" sz="2000" spc="-125">
                <a:latin typeface="Georgia"/>
                <a:cs typeface="Georgia"/>
              </a:rPr>
              <a:t>p</a:t>
            </a:r>
            <a:r>
              <a:rPr dirty="0" sz="2000" spc="-135">
                <a:latin typeface="Georgia"/>
                <a:cs typeface="Georgia"/>
              </a:rPr>
              <a:t>e</a:t>
            </a:r>
            <a:r>
              <a:rPr dirty="0" sz="2000" spc="-110">
                <a:latin typeface="Georgia"/>
                <a:cs typeface="Georgia"/>
              </a:rPr>
              <a:t>r</a:t>
            </a:r>
            <a:r>
              <a:rPr dirty="0" sz="2000" spc="-190">
                <a:latin typeface="Georgia"/>
                <a:cs typeface="Georgia"/>
              </a:rPr>
              <a:t>:</a:t>
            </a:r>
            <a:endParaRPr sz="20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815"/>
              </a:spcBef>
              <a:buSzPct val="60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160">
                <a:latin typeface="Georgia"/>
                <a:cs typeface="Georgia"/>
              </a:rPr>
              <a:t>r</a:t>
            </a:r>
            <a:r>
              <a:rPr dirty="0" sz="2000" spc="-135">
                <a:latin typeface="Georgia"/>
                <a:cs typeface="Georgia"/>
              </a:rPr>
              <a:t>e</a:t>
            </a:r>
            <a:r>
              <a:rPr dirty="0" sz="2000" spc="-140">
                <a:latin typeface="Georgia"/>
                <a:cs typeface="Georgia"/>
              </a:rPr>
              <a:t>s</a:t>
            </a:r>
            <a:r>
              <a:rPr dirty="0" sz="2000" spc="-130">
                <a:latin typeface="Georgia"/>
                <a:cs typeface="Georgia"/>
              </a:rPr>
              <a:t>i</a:t>
            </a:r>
            <a:r>
              <a:rPr dirty="0" sz="2000" spc="-145">
                <a:latin typeface="Georgia"/>
                <a:cs typeface="Georgia"/>
              </a:rPr>
              <a:t>de</a:t>
            </a:r>
            <a:r>
              <a:rPr dirty="0" sz="2000" spc="-165">
                <a:latin typeface="Georgia"/>
                <a:cs typeface="Georgia"/>
              </a:rPr>
              <a:t>n</a:t>
            </a:r>
            <a:r>
              <a:rPr dirty="0" sz="2000" spc="-110">
                <a:latin typeface="Georgia"/>
                <a:cs typeface="Georgia"/>
              </a:rPr>
              <a:t>t</a:t>
            </a:r>
            <a:r>
              <a:rPr dirty="0" sz="2000" spc="-130">
                <a:latin typeface="Georgia"/>
                <a:cs typeface="Georgia"/>
              </a:rPr>
              <a:t>i</a:t>
            </a:r>
            <a:r>
              <a:rPr dirty="0" sz="2000" spc="20">
                <a:latin typeface="Georgia"/>
                <a:cs typeface="Georgia"/>
              </a:rPr>
              <a:t> </a:t>
            </a:r>
            <a:r>
              <a:rPr dirty="0" sz="2000" spc="-130">
                <a:latin typeface="Georgia"/>
                <a:cs typeface="Georgia"/>
              </a:rPr>
              <a:t>i</a:t>
            </a:r>
            <a:r>
              <a:rPr dirty="0" sz="2000" spc="-165">
                <a:latin typeface="Georgia"/>
                <a:cs typeface="Georgia"/>
              </a:rPr>
              <a:t>n</a:t>
            </a:r>
            <a:r>
              <a:rPr dirty="0" sz="2000" spc="20">
                <a:latin typeface="Georgia"/>
                <a:cs typeface="Georgia"/>
              </a:rPr>
              <a:t> </a:t>
            </a:r>
            <a:r>
              <a:rPr dirty="0" sz="2000" spc="-114">
                <a:latin typeface="Georgia"/>
                <a:cs typeface="Georgia"/>
              </a:rPr>
              <a:t>T</a:t>
            </a:r>
            <a:r>
              <a:rPr dirty="0" sz="2000" spc="-160">
                <a:latin typeface="Georgia"/>
                <a:cs typeface="Georgia"/>
              </a:rPr>
              <a:t>r</a:t>
            </a:r>
            <a:r>
              <a:rPr dirty="0" sz="2000" spc="-135">
                <a:latin typeface="Georgia"/>
                <a:cs typeface="Georgia"/>
              </a:rPr>
              <a:t>e</a:t>
            </a:r>
            <a:r>
              <a:rPr dirty="0" sz="2000" spc="-165">
                <a:latin typeface="Georgia"/>
                <a:cs typeface="Georgia"/>
              </a:rPr>
              <a:t>n</a:t>
            </a:r>
            <a:r>
              <a:rPr dirty="0" sz="2000" spc="-110">
                <a:latin typeface="Georgia"/>
                <a:cs typeface="Georgia"/>
              </a:rPr>
              <a:t>t</a:t>
            </a:r>
            <a:r>
              <a:rPr dirty="0" sz="2000" spc="-130">
                <a:latin typeface="Georgia"/>
                <a:cs typeface="Georgia"/>
              </a:rPr>
              <a:t>i</a:t>
            </a:r>
            <a:r>
              <a:rPr dirty="0" sz="2000" spc="-165">
                <a:latin typeface="Georgia"/>
                <a:cs typeface="Georgia"/>
              </a:rPr>
              <a:t>n</a:t>
            </a:r>
            <a:r>
              <a:rPr dirty="0" sz="2000" spc="-60">
                <a:latin typeface="Georgia"/>
                <a:cs typeface="Georgia"/>
              </a:rPr>
              <a:t>o</a:t>
            </a:r>
            <a:r>
              <a:rPr dirty="0" sz="2000" spc="20">
                <a:latin typeface="Georgia"/>
                <a:cs typeface="Georgia"/>
              </a:rPr>
              <a:t> </a:t>
            </a:r>
            <a:r>
              <a:rPr dirty="0" sz="2000" spc="-175">
                <a:latin typeface="Georgia"/>
                <a:cs typeface="Georgia"/>
              </a:rPr>
              <a:t>da</a:t>
            </a:r>
            <a:r>
              <a:rPr dirty="0" sz="2000" spc="15">
                <a:latin typeface="Georgia"/>
                <a:cs typeface="Georgia"/>
              </a:rPr>
              <a:t> </a:t>
            </a:r>
            <a:r>
              <a:rPr dirty="0" sz="2000" spc="-204">
                <a:latin typeface="Georgia"/>
                <a:cs typeface="Georgia"/>
              </a:rPr>
              <a:t>a</a:t>
            </a:r>
            <a:r>
              <a:rPr dirty="0" sz="2000" spc="-114">
                <a:latin typeface="Georgia"/>
                <a:cs typeface="Georgia"/>
              </a:rPr>
              <a:t>l</a:t>
            </a:r>
            <a:r>
              <a:rPr dirty="0" sz="2000" spc="-225">
                <a:latin typeface="Georgia"/>
                <a:cs typeface="Georgia"/>
              </a:rPr>
              <a:t>m</a:t>
            </a:r>
            <a:r>
              <a:rPr dirty="0" sz="2000" spc="-135">
                <a:latin typeface="Georgia"/>
                <a:cs typeface="Georgia"/>
              </a:rPr>
              <a:t>e</a:t>
            </a:r>
            <a:r>
              <a:rPr dirty="0" sz="2000" spc="-165">
                <a:latin typeface="Georgia"/>
                <a:cs typeface="Georgia"/>
              </a:rPr>
              <a:t>n</a:t>
            </a:r>
            <a:r>
              <a:rPr dirty="0" sz="2000" spc="-60">
                <a:latin typeface="Georgia"/>
                <a:cs typeface="Georgia"/>
              </a:rPr>
              <a:t>o</a:t>
            </a:r>
            <a:r>
              <a:rPr dirty="0" sz="2000" spc="20">
                <a:latin typeface="Georgia"/>
                <a:cs typeface="Georgia"/>
              </a:rPr>
              <a:t> </a:t>
            </a:r>
            <a:r>
              <a:rPr dirty="0" sz="2000" spc="-170">
                <a:latin typeface="Georgia"/>
                <a:cs typeface="Georgia"/>
              </a:rPr>
              <a:t>3</a:t>
            </a:r>
            <a:r>
              <a:rPr dirty="0" sz="2000" spc="15">
                <a:latin typeface="Georgia"/>
                <a:cs typeface="Georgia"/>
              </a:rPr>
              <a:t> </a:t>
            </a:r>
            <a:r>
              <a:rPr dirty="0" sz="2000" spc="-200">
                <a:latin typeface="Georgia"/>
                <a:cs typeface="Georgia"/>
              </a:rPr>
              <a:t>a</a:t>
            </a:r>
            <a:r>
              <a:rPr dirty="0" sz="2000" spc="-165">
                <a:latin typeface="Georgia"/>
                <a:cs typeface="Georgia"/>
              </a:rPr>
              <a:t>nn</a:t>
            </a:r>
            <a:r>
              <a:rPr dirty="0" sz="2000" spc="-130">
                <a:latin typeface="Georgia"/>
                <a:cs typeface="Georgia"/>
              </a:rPr>
              <a:t>i</a:t>
            </a:r>
            <a:r>
              <a:rPr dirty="0" sz="2000" spc="-190">
                <a:latin typeface="Georgia"/>
                <a:cs typeface="Georgia"/>
              </a:rPr>
              <a:t>;</a:t>
            </a:r>
            <a:endParaRPr sz="20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SzPct val="60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140">
                <a:latin typeface="Georgia"/>
                <a:cs typeface="Georgia"/>
              </a:rPr>
              <a:t>di</a:t>
            </a:r>
            <a:r>
              <a:rPr dirty="0" sz="2000" spc="-125">
                <a:latin typeface="Georgia"/>
                <a:cs typeface="Georgia"/>
              </a:rPr>
              <a:t>p</a:t>
            </a:r>
            <a:r>
              <a:rPr dirty="0" sz="2000" spc="-114">
                <a:latin typeface="Georgia"/>
                <a:cs typeface="Georgia"/>
              </a:rPr>
              <a:t>l</a:t>
            </a:r>
            <a:r>
              <a:rPr dirty="0" sz="2000" spc="-60">
                <a:latin typeface="Georgia"/>
                <a:cs typeface="Georgia"/>
              </a:rPr>
              <a:t>o</a:t>
            </a:r>
            <a:r>
              <a:rPr dirty="0" sz="2000" spc="-225">
                <a:latin typeface="Georgia"/>
                <a:cs typeface="Georgia"/>
              </a:rPr>
              <a:t>m</a:t>
            </a:r>
            <a:r>
              <a:rPr dirty="0" sz="2000" spc="-200">
                <a:latin typeface="Georgia"/>
                <a:cs typeface="Georgia"/>
              </a:rPr>
              <a:t>a</a:t>
            </a:r>
            <a:r>
              <a:rPr dirty="0" sz="2000" spc="-110">
                <a:latin typeface="Georgia"/>
                <a:cs typeface="Georgia"/>
              </a:rPr>
              <a:t>t</a:t>
            </a:r>
            <a:r>
              <a:rPr dirty="0" sz="2000" spc="-130">
                <a:latin typeface="Georgia"/>
                <a:cs typeface="Georgia"/>
              </a:rPr>
              <a:t>i</a:t>
            </a:r>
            <a:r>
              <a:rPr dirty="0" sz="2000" spc="20">
                <a:latin typeface="Georgia"/>
                <a:cs typeface="Georgia"/>
              </a:rPr>
              <a:t> </a:t>
            </a:r>
            <a:r>
              <a:rPr dirty="0" sz="2000" spc="-80">
                <a:latin typeface="Georgia"/>
                <a:cs typeface="Georgia"/>
              </a:rPr>
              <a:t>c</a:t>
            </a:r>
            <a:r>
              <a:rPr dirty="0" sz="2000" spc="-60">
                <a:latin typeface="Georgia"/>
                <a:cs typeface="Georgia"/>
              </a:rPr>
              <a:t>o</a:t>
            </a:r>
            <a:r>
              <a:rPr dirty="0" sz="2000" spc="-165">
                <a:latin typeface="Georgia"/>
                <a:cs typeface="Georgia"/>
              </a:rPr>
              <a:t>n</a:t>
            </a:r>
            <a:r>
              <a:rPr dirty="0" sz="2000" spc="20">
                <a:latin typeface="Georgia"/>
                <a:cs typeface="Georgia"/>
              </a:rPr>
              <a:t> </a:t>
            </a:r>
            <a:r>
              <a:rPr dirty="0" sz="2000" spc="-180">
                <a:latin typeface="Georgia"/>
                <a:cs typeface="Georgia"/>
              </a:rPr>
              <a:t>u</a:t>
            </a:r>
            <a:r>
              <a:rPr dirty="0" sz="2000" spc="-165">
                <a:latin typeface="Georgia"/>
                <a:cs typeface="Georgia"/>
              </a:rPr>
              <a:t>n</a:t>
            </a:r>
            <a:r>
              <a:rPr dirty="0" sz="2000" spc="20">
                <a:latin typeface="Georgia"/>
                <a:cs typeface="Georgia"/>
              </a:rPr>
              <a:t> </a:t>
            </a:r>
            <a:r>
              <a:rPr dirty="0" sz="2000" spc="-100">
                <a:latin typeface="Georgia"/>
                <a:cs typeface="Georgia"/>
              </a:rPr>
              <a:t>v</a:t>
            </a:r>
            <a:r>
              <a:rPr dirty="0" sz="2000" spc="-60">
                <a:latin typeface="Georgia"/>
                <a:cs typeface="Georgia"/>
              </a:rPr>
              <a:t>o</a:t>
            </a:r>
            <a:r>
              <a:rPr dirty="0" sz="2000" spc="-110">
                <a:latin typeface="Georgia"/>
                <a:cs typeface="Georgia"/>
              </a:rPr>
              <a:t>t</a:t>
            </a:r>
            <a:r>
              <a:rPr dirty="0" sz="2000" spc="-60">
                <a:latin typeface="Georgia"/>
                <a:cs typeface="Georgia"/>
              </a:rPr>
              <a:t>o</a:t>
            </a:r>
            <a:r>
              <a:rPr dirty="0" sz="2000" spc="20">
                <a:latin typeface="Georgia"/>
                <a:cs typeface="Georgia"/>
              </a:rPr>
              <a:t> </a:t>
            </a:r>
            <a:r>
              <a:rPr dirty="0" sz="2000" spc="-204">
                <a:latin typeface="Georgia"/>
                <a:cs typeface="Georgia"/>
              </a:rPr>
              <a:t>a</a:t>
            </a:r>
            <a:r>
              <a:rPr dirty="0" sz="2000" spc="-114">
                <a:latin typeface="Georgia"/>
                <a:cs typeface="Georgia"/>
              </a:rPr>
              <a:t>ll</a:t>
            </a:r>
            <a:r>
              <a:rPr dirty="0" sz="2000" spc="-200">
                <a:latin typeface="Georgia"/>
                <a:cs typeface="Georgia"/>
              </a:rPr>
              <a:t>a</a:t>
            </a:r>
            <a:r>
              <a:rPr dirty="0" sz="2000" spc="15">
                <a:latin typeface="Georgia"/>
                <a:cs typeface="Georgia"/>
              </a:rPr>
              <a:t> </a:t>
            </a:r>
            <a:r>
              <a:rPr dirty="0" sz="2000" spc="-225">
                <a:latin typeface="Georgia"/>
                <a:cs typeface="Georgia"/>
              </a:rPr>
              <a:t>m</a:t>
            </a:r>
            <a:r>
              <a:rPr dirty="0" sz="2000" spc="-204">
                <a:latin typeface="Georgia"/>
                <a:cs typeface="Georgia"/>
              </a:rPr>
              <a:t>a</a:t>
            </a:r>
            <a:r>
              <a:rPr dirty="0" sz="2000" spc="-110">
                <a:latin typeface="Georgia"/>
                <a:cs typeface="Georgia"/>
              </a:rPr>
              <a:t>t</a:t>
            </a:r>
            <a:r>
              <a:rPr dirty="0" sz="2000" spc="-180">
                <a:latin typeface="Georgia"/>
                <a:cs typeface="Georgia"/>
              </a:rPr>
              <a:t>u</a:t>
            </a:r>
            <a:r>
              <a:rPr dirty="0" sz="2000" spc="-160">
                <a:latin typeface="Georgia"/>
                <a:cs typeface="Georgia"/>
              </a:rPr>
              <a:t>r</a:t>
            </a:r>
            <a:r>
              <a:rPr dirty="0" sz="2000" spc="-130">
                <a:latin typeface="Georgia"/>
                <a:cs typeface="Georgia"/>
              </a:rPr>
              <a:t>i</a:t>
            </a:r>
            <a:r>
              <a:rPr dirty="0" sz="2000" spc="-110">
                <a:latin typeface="Georgia"/>
                <a:cs typeface="Georgia"/>
              </a:rPr>
              <a:t>t</a:t>
            </a:r>
            <a:r>
              <a:rPr dirty="0" sz="2000" spc="-200">
                <a:latin typeface="Georgia"/>
                <a:cs typeface="Georgia"/>
              </a:rPr>
              <a:t>à</a:t>
            </a:r>
            <a:r>
              <a:rPr dirty="0" sz="2000" spc="15">
                <a:latin typeface="Georgia"/>
                <a:cs typeface="Georgia"/>
              </a:rPr>
              <a:t> </a:t>
            </a:r>
            <a:r>
              <a:rPr dirty="0" sz="2000">
                <a:latin typeface="Cambria Math"/>
                <a:cs typeface="Cambria Math"/>
              </a:rPr>
              <a:t>≧</a:t>
            </a:r>
            <a:r>
              <a:rPr dirty="0" sz="2000" spc="65">
                <a:latin typeface="Cambria Math"/>
                <a:cs typeface="Cambria Math"/>
              </a:rPr>
              <a:t> </a:t>
            </a:r>
            <a:r>
              <a:rPr dirty="0" sz="2000" spc="-65">
                <a:latin typeface="Times New Roman"/>
                <a:cs typeface="Times New Roman"/>
              </a:rPr>
              <a:t>93</a:t>
            </a:r>
            <a:r>
              <a:rPr dirty="0" sz="2000" spc="135">
                <a:latin typeface="Times New Roman"/>
                <a:cs typeface="Times New Roman"/>
              </a:rPr>
              <a:t>/</a:t>
            </a:r>
            <a:r>
              <a:rPr dirty="0" sz="2000" spc="240">
                <a:latin typeface="Times New Roman"/>
                <a:cs typeface="Times New Roman"/>
              </a:rPr>
              <a:t>1</a:t>
            </a:r>
            <a:r>
              <a:rPr dirty="0" sz="2000" spc="-65">
                <a:latin typeface="Times New Roman"/>
                <a:cs typeface="Times New Roman"/>
              </a:rPr>
              <a:t>00</a:t>
            </a:r>
            <a:r>
              <a:rPr dirty="0" sz="2000" spc="-120">
                <a:latin typeface="Times New Roman"/>
                <a:cs typeface="Times New Roman"/>
              </a:rPr>
              <a:t>;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SzPct val="60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Times New Roman"/>
                <a:cs typeface="Times New Roman"/>
              </a:rPr>
              <a:t>con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un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35">
                <a:latin typeface="Times New Roman"/>
                <a:cs typeface="Times New Roman"/>
              </a:rPr>
              <a:t>indicatore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Times New Roman"/>
                <a:cs typeface="Times New Roman"/>
              </a:rPr>
              <a:t>Icef</a:t>
            </a:r>
            <a:r>
              <a:rPr dirty="0" sz="2000" spc="270">
                <a:latin typeface="Times New Roman"/>
                <a:cs typeface="Times New Roman"/>
              </a:rPr>
              <a:t> </a:t>
            </a:r>
            <a:r>
              <a:rPr dirty="0" sz="2000" spc="-35">
                <a:latin typeface="Times New Roman"/>
                <a:cs typeface="Times New Roman"/>
              </a:rPr>
              <a:t>inferiore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80">
                <a:latin typeface="Times New Roman"/>
                <a:cs typeface="Times New Roman"/>
              </a:rPr>
              <a:t>a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60">
                <a:latin typeface="Times New Roman"/>
                <a:cs typeface="Times New Roman"/>
              </a:rPr>
              <a:t>circa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-65">
                <a:latin typeface="Times New Roman"/>
                <a:cs typeface="Times New Roman"/>
              </a:rPr>
              <a:t>30.000€.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39473" y="1226819"/>
            <a:ext cx="4502785" cy="1699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685800" indent="-342900">
              <a:lnSpc>
                <a:spcPct val="133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5">
                <a:latin typeface="Times New Roman"/>
                <a:cs typeface="Times New Roman"/>
              </a:rPr>
              <a:t>Da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spc="-65">
                <a:latin typeface="Times New Roman"/>
                <a:cs typeface="Times New Roman"/>
              </a:rPr>
              <a:t>1.200€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80">
                <a:latin typeface="Times New Roman"/>
                <a:cs typeface="Times New Roman"/>
              </a:rPr>
              <a:t>a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spc="-65">
                <a:latin typeface="Times New Roman"/>
                <a:cs typeface="Times New Roman"/>
              </a:rPr>
              <a:t>4.800€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40">
                <a:latin typeface="Times New Roman"/>
                <a:cs typeface="Times New Roman"/>
              </a:rPr>
              <a:t>annui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-15">
                <a:latin typeface="Times New Roman"/>
                <a:cs typeface="Times New Roman"/>
              </a:rPr>
              <a:t>per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-55">
                <a:latin typeface="Times New Roman"/>
                <a:cs typeface="Times New Roman"/>
              </a:rPr>
              <a:t>chi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-80">
                <a:latin typeface="Times New Roman"/>
                <a:cs typeface="Times New Roman"/>
              </a:rPr>
              <a:t>si </a:t>
            </a:r>
            <a:r>
              <a:rPr dirty="0" sz="2000" spc="-484">
                <a:latin typeface="Times New Roman"/>
                <a:cs typeface="Times New Roman"/>
              </a:rPr>
              <a:t> </a:t>
            </a:r>
            <a:r>
              <a:rPr dirty="0" sz="2000" spc="-65">
                <a:latin typeface="Times New Roman"/>
                <a:cs typeface="Times New Roman"/>
              </a:rPr>
              <a:t>iscrivere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u="sng" sz="2000" spc="-8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dirty="0" u="sng" sz="20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 spc="-4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Trento</a:t>
            </a:r>
            <a:r>
              <a:rPr dirty="0" sz="2000" spc="-4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290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5">
                <a:latin typeface="Times New Roman"/>
                <a:cs typeface="Times New Roman"/>
              </a:rPr>
              <a:t>Da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spc="-65">
                <a:latin typeface="Times New Roman"/>
                <a:cs typeface="Times New Roman"/>
              </a:rPr>
              <a:t>1.800€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80">
                <a:latin typeface="Times New Roman"/>
                <a:cs typeface="Times New Roman"/>
              </a:rPr>
              <a:t>a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spc="-65">
                <a:latin typeface="Times New Roman"/>
                <a:cs typeface="Times New Roman"/>
              </a:rPr>
              <a:t>6.000€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40">
                <a:latin typeface="Times New Roman"/>
                <a:cs typeface="Times New Roman"/>
              </a:rPr>
              <a:t>annui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-15">
                <a:latin typeface="Times New Roman"/>
                <a:cs typeface="Times New Roman"/>
              </a:rPr>
              <a:t>per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-55">
                <a:latin typeface="Times New Roman"/>
                <a:cs typeface="Times New Roman"/>
              </a:rPr>
              <a:t>chi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80">
                <a:latin typeface="Times New Roman"/>
                <a:cs typeface="Times New Roman"/>
              </a:rPr>
              <a:t>si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-70">
                <a:latin typeface="Times New Roman"/>
                <a:cs typeface="Times New Roman"/>
              </a:rPr>
              <a:t>iscrive </a:t>
            </a:r>
            <a:r>
              <a:rPr dirty="0" sz="2000" spc="-484">
                <a:latin typeface="Times New Roman"/>
                <a:cs typeface="Times New Roman"/>
              </a:rPr>
              <a:t> </a:t>
            </a:r>
            <a:r>
              <a:rPr dirty="0" u="sng" sz="2000" spc="-3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fuori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 spc="-1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Trento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101530" y="1851025"/>
            <a:ext cx="977265" cy="455930"/>
            <a:chOff x="6101530" y="1851025"/>
            <a:chExt cx="977265" cy="455930"/>
          </a:xfrm>
        </p:grpSpPr>
        <p:sp>
          <p:nvSpPr>
            <p:cNvPr id="7" name="object 7"/>
            <p:cNvSpPr/>
            <p:nvPr/>
          </p:nvSpPr>
          <p:spPr>
            <a:xfrm>
              <a:off x="6107880" y="1857375"/>
              <a:ext cx="964565" cy="443230"/>
            </a:xfrm>
            <a:custGeom>
              <a:avLst/>
              <a:gdLst/>
              <a:ahLst/>
              <a:cxnLst/>
              <a:rect l="l" t="t" r="r" b="b"/>
              <a:pathLst>
                <a:path w="964565" h="443230">
                  <a:moveTo>
                    <a:pt x="742976" y="0"/>
                  </a:moveTo>
                  <a:lnTo>
                    <a:pt x="742976" y="110728"/>
                  </a:lnTo>
                  <a:lnTo>
                    <a:pt x="0" y="110728"/>
                  </a:lnTo>
                  <a:lnTo>
                    <a:pt x="0" y="332185"/>
                  </a:lnTo>
                  <a:lnTo>
                    <a:pt x="742976" y="332185"/>
                  </a:lnTo>
                  <a:lnTo>
                    <a:pt x="742976" y="442912"/>
                  </a:lnTo>
                  <a:lnTo>
                    <a:pt x="964431" y="221457"/>
                  </a:lnTo>
                  <a:lnTo>
                    <a:pt x="742976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107880" y="1857375"/>
              <a:ext cx="964565" cy="443230"/>
            </a:xfrm>
            <a:custGeom>
              <a:avLst/>
              <a:gdLst/>
              <a:ahLst/>
              <a:cxnLst/>
              <a:rect l="l" t="t" r="r" b="b"/>
              <a:pathLst>
                <a:path w="964565" h="443230">
                  <a:moveTo>
                    <a:pt x="0" y="110728"/>
                  </a:moveTo>
                  <a:lnTo>
                    <a:pt x="742976" y="110728"/>
                  </a:lnTo>
                  <a:lnTo>
                    <a:pt x="742976" y="0"/>
                  </a:lnTo>
                  <a:lnTo>
                    <a:pt x="964432" y="221457"/>
                  </a:lnTo>
                  <a:lnTo>
                    <a:pt x="742976" y="442913"/>
                  </a:lnTo>
                  <a:lnTo>
                    <a:pt x="742976" y="332184"/>
                  </a:lnTo>
                  <a:lnTo>
                    <a:pt x="0" y="332184"/>
                  </a:lnTo>
                  <a:lnTo>
                    <a:pt x="0" y="110728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5328" y="3332543"/>
            <a:ext cx="4519095" cy="293184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2750" y="0"/>
            <a:ext cx="1619250" cy="107353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439473" y="3642867"/>
            <a:ext cx="2729230" cy="21564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5"/>
              </a:spcBef>
            </a:pPr>
            <a:r>
              <a:rPr dirty="0" sz="2800" spc="-400" i="1">
                <a:latin typeface="Times New Roman"/>
                <a:cs typeface="Times New Roman"/>
              </a:rPr>
              <a:t>“</a:t>
            </a:r>
            <a:r>
              <a:rPr dirty="0" sz="2800" spc="5" i="1">
                <a:latin typeface="Times New Roman"/>
                <a:cs typeface="Times New Roman"/>
              </a:rPr>
              <a:t>T</a:t>
            </a:r>
            <a:r>
              <a:rPr dirty="0" sz="2800" spc="-175" i="1">
                <a:latin typeface="Times New Roman"/>
                <a:cs typeface="Times New Roman"/>
              </a:rPr>
              <a:t>r</a:t>
            </a:r>
            <a:r>
              <a:rPr dirty="0" sz="2800" spc="-415" i="1">
                <a:latin typeface="Times New Roman"/>
                <a:cs typeface="Times New Roman"/>
              </a:rPr>
              <a:t>o</a:t>
            </a:r>
            <a:r>
              <a:rPr dirty="0" sz="2800" spc="-290" i="1">
                <a:latin typeface="Times New Roman"/>
                <a:cs typeface="Times New Roman"/>
              </a:rPr>
              <a:t>v</a:t>
            </a:r>
            <a:r>
              <a:rPr dirty="0" sz="2800" spc="-145" i="1">
                <a:latin typeface="Times New Roman"/>
                <a:cs typeface="Times New Roman"/>
              </a:rPr>
              <a:t>i</a:t>
            </a:r>
            <a:r>
              <a:rPr dirty="0" sz="2800" spc="-265" i="1">
                <a:latin typeface="Times New Roman"/>
                <a:cs typeface="Times New Roman"/>
              </a:rPr>
              <a:t>a</a:t>
            </a:r>
            <a:r>
              <a:rPr dirty="0" sz="2800" spc="-345" i="1">
                <a:latin typeface="Times New Roman"/>
                <a:cs typeface="Times New Roman"/>
              </a:rPr>
              <a:t>mo</a:t>
            </a:r>
            <a:r>
              <a:rPr dirty="0" sz="2800" spc="-5" i="1">
                <a:latin typeface="Times New Roman"/>
                <a:cs typeface="Times New Roman"/>
              </a:rPr>
              <a:t> </a:t>
            </a:r>
            <a:r>
              <a:rPr dirty="0" sz="2800" spc="-484" i="1">
                <a:latin typeface="Times New Roman"/>
                <a:cs typeface="Times New Roman"/>
              </a:rPr>
              <a:t>c</a:t>
            </a:r>
            <a:r>
              <a:rPr dirty="0" sz="2800" spc="-415" i="1">
                <a:latin typeface="Times New Roman"/>
                <a:cs typeface="Times New Roman"/>
              </a:rPr>
              <a:t>o</a:t>
            </a:r>
            <a:r>
              <a:rPr dirty="0" sz="2800" spc="-350" i="1">
                <a:latin typeface="Times New Roman"/>
                <a:cs typeface="Times New Roman"/>
              </a:rPr>
              <a:t>me</a:t>
            </a:r>
            <a:r>
              <a:rPr dirty="0" sz="2800" spc="-5" i="1">
                <a:latin typeface="Times New Roman"/>
                <a:cs typeface="Times New Roman"/>
              </a:rPr>
              <a:t> </a:t>
            </a:r>
            <a:r>
              <a:rPr dirty="0" sz="2800" spc="-175" i="1">
                <a:latin typeface="Times New Roman"/>
                <a:cs typeface="Times New Roman"/>
              </a:rPr>
              <a:t>ta</a:t>
            </a:r>
            <a:r>
              <a:rPr dirty="0" sz="2800" spc="-170" i="1">
                <a:latin typeface="Times New Roman"/>
                <a:cs typeface="Times New Roman"/>
              </a:rPr>
              <a:t>l</a:t>
            </a:r>
            <a:r>
              <a:rPr dirty="0" sz="2800" spc="-305" i="1">
                <a:latin typeface="Times New Roman"/>
                <a:cs typeface="Times New Roman"/>
              </a:rPr>
              <a:t>e  </a:t>
            </a:r>
            <a:r>
              <a:rPr dirty="0" sz="2800" spc="-300" i="1">
                <a:latin typeface="Times New Roman"/>
                <a:cs typeface="Times New Roman"/>
              </a:rPr>
              <a:t>m</a:t>
            </a:r>
            <a:r>
              <a:rPr dirty="0" sz="2800" spc="-120" i="1">
                <a:latin typeface="Times New Roman"/>
                <a:cs typeface="Times New Roman"/>
              </a:rPr>
              <a:t>i</a:t>
            </a:r>
            <a:r>
              <a:rPr dirty="0" sz="2800" spc="-280" i="1">
                <a:latin typeface="Times New Roman"/>
                <a:cs typeface="Times New Roman"/>
              </a:rPr>
              <a:t>s</a:t>
            </a:r>
            <a:r>
              <a:rPr dirty="0" sz="2800" spc="-204" i="1">
                <a:latin typeface="Times New Roman"/>
                <a:cs typeface="Times New Roman"/>
              </a:rPr>
              <a:t>u</a:t>
            </a:r>
            <a:r>
              <a:rPr dirty="0" sz="2800" spc="-245" i="1">
                <a:latin typeface="Times New Roman"/>
                <a:cs typeface="Times New Roman"/>
              </a:rPr>
              <a:t>r</a:t>
            </a:r>
            <a:r>
              <a:rPr dirty="0" sz="2800" spc="-265" i="1">
                <a:latin typeface="Times New Roman"/>
                <a:cs typeface="Times New Roman"/>
              </a:rPr>
              <a:t>a</a:t>
            </a:r>
            <a:r>
              <a:rPr dirty="0" sz="2800" spc="-5" i="1">
                <a:latin typeface="Times New Roman"/>
                <a:cs typeface="Times New Roman"/>
              </a:rPr>
              <a:t> </a:t>
            </a:r>
            <a:r>
              <a:rPr dirty="0" sz="2800" spc="-310" i="1">
                <a:latin typeface="Times New Roman"/>
                <a:cs typeface="Times New Roman"/>
              </a:rPr>
              <a:t>n</a:t>
            </a:r>
            <a:r>
              <a:rPr dirty="0" sz="2800" spc="-315" i="1">
                <a:latin typeface="Times New Roman"/>
                <a:cs typeface="Times New Roman"/>
              </a:rPr>
              <a:t>o</a:t>
            </a:r>
            <a:r>
              <a:rPr dirty="0" sz="2800" spc="-204" i="1">
                <a:latin typeface="Times New Roman"/>
                <a:cs typeface="Times New Roman"/>
              </a:rPr>
              <a:t>n</a:t>
            </a:r>
            <a:r>
              <a:rPr dirty="0" sz="2800" i="1">
                <a:latin typeface="Times New Roman"/>
                <a:cs typeface="Times New Roman"/>
              </a:rPr>
              <a:t> </a:t>
            </a:r>
            <a:r>
              <a:rPr dirty="0" sz="2800" spc="-270" i="1">
                <a:latin typeface="Times New Roman"/>
                <a:cs typeface="Times New Roman"/>
              </a:rPr>
              <a:t>a</a:t>
            </a:r>
            <a:r>
              <a:rPr dirty="0" sz="2800" spc="-305" i="1">
                <a:latin typeface="Times New Roman"/>
                <a:cs typeface="Times New Roman"/>
              </a:rPr>
              <a:t>b</a:t>
            </a:r>
            <a:r>
              <a:rPr dirty="0" sz="2800" spc="-265" i="1">
                <a:latin typeface="Times New Roman"/>
                <a:cs typeface="Times New Roman"/>
              </a:rPr>
              <a:t>b</a:t>
            </a:r>
            <a:r>
              <a:rPr dirty="0" sz="2800" spc="-155" i="1">
                <a:latin typeface="Times New Roman"/>
                <a:cs typeface="Times New Roman"/>
              </a:rPr>
              <a:t>i</a:t>
            </a:r>
            <a:r>
              <a:rPr dirty="0" sz="2800" spc="-175" i="1">
                <a:latin typeface="Times New Roman"/>
                <a:cs typeface="Times New Roman"/>
              </a:rPr>
              <a:t>a  </a:t>
            </a:r>
            <a:r>
              <a:rPr dirty="0" sz="2800" spc="-220" i="1">
                <a:latin typeface="Times New Roman"/>
                <a:cs typeface="Times New Roman"/>
              </a:rPr>
              <a:t>al</a:t>
            </a:r>
            <a:r>
              <a:rPr dirty="0" sz="2800" spc="-484" i="1">
                <a:latin typeface="Times New Roman"/>
                <a:cs typeface="Times New Roman"/>
              </a:rPr>
              <a:t>c</a:t>
            </a:r>
            <a:r>
              <a:rPr dirty="0" sz="2800" spc="-204" i="1">
                <a:latin typeface="Times New Roman"/>
                <a:cs typeface="Times New Roman"/>
              </a:rPr>
              <a:t>un</a:t>
            </a:r>
            <a:r>
              <a:rPr dirty="0" sz="2800" spc="5" i="1">
                <a:latin typeface="Times New Roman"/>
                <a:cs typeface="Times New Roman"/>
              </a:rPr>
              <a:t> </a:t>
            </a:r>
            <a:r>
              <a:rPr dirty="0" sz="2800" spc="-145" i="1">
                <a:latin typeface="Times New Roman"/>
                <a:cs typeface="Times New Roman"/>
              </a:rPr>
              <a:t>i</a:t>
            </a:r>
            <a:r>
              <a:rPr dirty="0" sz="2800" spc="-270" i="1">
                <a:latin typeface="Times New Roman"/>
                <a:cs typeface="Times New Roman"/>
              </a:rPr>
              <a:t>mp</a:t>
            </a:r>
            <a:r>
              <a:rPr dirty="0" sz="2800" spc="-270" i="1">
                <a:latin typeface="Times New Roman"/>
                <a:cs typeface="Times New Roman"/>
              </a:rPr>
              <a:t>a</a:t>
            </a:r>
            <a:r>
              <a:rPr dirty="0" sz="2800" spc="-170" i="1">
                <a:latin typeface="Times New Roman"/>
                <a:cs typeface="Times New Roman"/>
              </a:rPr>
              <a:t>tto  </a:t>
            </a:r>
            <a:r>
              <a:rPr dirty="0" sz="2800" spc="-280" i="1">
                <a:latin typeface="Times New Roman"/>
                <a:cs typeface="Times New Roman"/>
              </a:rPr>
              <a:t>s</a:t>
            </a:r>
            <a:r>
              <a:rPr dirty="0" sz="2800" spc="-145" i="1">
                <a:latin typeface="Times New Roman"/>
                <a:cs typeface="Times New Roman"/>
              </a:rPr>
              <a:t>i</a:t>
            </a:r>
            <a:r>
              <a:rPr dirty="0" sz="2800" spc="-505" i="1">
                <a:latin typeface="Times New Roman"/>
                <a:cs typeface="Times New Roman"/>
              </a:rPr>
              <a:t>g</a:t>
            </a:r>
            <a:r>
              <a:rPr dirty="0" sz="2800" spc="-204" i="1">
                <a:latin typeface="Times New Roman"/>
                <a:cs typeface="Times New Roman"/>
              </a:rPr>
              <a:t>n</a:t>
            </a:r>
            <a:r>
              <a:rPr dirty="0" sz="2800" spc="-145" i="1">
                <a:latin typeface="Times New Roman"/>
                <a:cs typeface="Times New Roman"/>
              </a:rPr>
              <a:t>i</a:t>
            </a:r>
            <a:r>
              <a:rPr dirty="0" sz="2800" spc="-175" i="1">
                <a:latin typeface="Times New Roman"/>
                <a:cs typeface="Times New Roman"/>
              </a:rPr>
              <a:t>f</a:t>
            </a:r>
            <a:r>
              <a:rPr dirty="0" sz="2800" spc="-145" i="1">
                <a:latin typeface="Times New Roman"/>
                <a:cs typeface="Times New Roman"/>
              </a:rPr>
              <a:t>i</a:t>
            </a:r>
            <a:r>
              <a:rPr dirty="0" sz="2800" spc="-484" i="1">
                <a:latin typeface="Times New Roman"/>
                <a:cs typeface="Times New Roman"/>
              </a:rPr>
              <a:t>c</a:t>
            </a:r>
            <a:r>
              <a:rPr dirty="0" sz="2800" spc="-265" i="1">
                <a:latin typeface="Times New Roman"/>
                <a:cs typeface="Times New Roman"/>
              </a:rPr>
              <a:t>a</a:t>
            </a:r>
            <a:r>
              <a:rPr dirty="0" sz="2800" spc="-110" i="1">
                <a:latin typeface="Times New Roman"/>
                <a:cs typeface="Times New Roman"/>
              </a:rPr>
              <a:t>t</a:t>
            </a:r>
            <a:r>
              <a:rPr dirty="0" sz="2800" spc="-80" i="1">
                <a:latin typeface="Times New Roman"/>
                <a:cs typeface="Times New Roman"/>
              </a:rPr>
              <a:t>i</a:t>
            </a:r>
            <a:r>
              <a:rPr dirty="0" sz="2800" spc="-290" i="1">
                <a:latin typeface="Times New Roman"/>
                <a:cs typeface="Times New Roman"/>
              </a:rPr>
              <a:t>v</a:t>
            </a:r>
            <a:r>
              <a:rPr dirty="0" sz="2800" spc="-409" i="1">
                <a:latin typeface="Times New Roman"/>
                <a:cs typeface="Times New Roman"/>
              </a:rPr>
              <a:t>o</a:t>
            </a:r>
            <a:r>
              <a:rPr dirty="0" sz="2800" spc="-5" i="1">
                <a:latin typeface="Times New Roman"/>
                <a:cs typeface="Times New Roman"/>
              </a:rPr>
              <a:t> </a:t>
            </a:r>
            <a:r>
              <a:rPr dirty="0" sz="2800" spc="-215" i="1">
                <a:latin typeface="Times New Roman"/>
                <a:cs typeface="Times New Roman"/>
              </a:rPr>
              <a:t>s</a:t>
            </a:r>
            <a:r>
              <a:rPr dirty="0" sz="2800" spc="-270" i="1">
                <a:latin typeface="Times New Roman"/>
                <a:cs typeface="Times New Roman"/>
              </a:rPr>
              <a:t>u</a:t>
            </a:r>
            <a:r>
              <a:rPr dirty="0" sz="2800" spc="-140" i="1">
                <a:latin typeface="Times New Roman"/>
                <a:cs typeface="Times New Roman"/>
              </a:rPr>
              <a:t>i</a:t>
            </a:r>
            <a:r>
              <a:rPr dirty="0" sz="2800" spc="-5" i="1">
                <a:latin typeface="Times New Roman"/>
                <a:cs typeface="Times New Roman"/>
              </a:rPr>
              <a:t> </a:t>
            </a:r>
            <a:r>
              <a:rPr dirty="0" sz="2800" spc="-175" i="1">
                <a:latin typeface="Times New Roman"/>
                <a:cs typeface="Times New Roman"/>
              </a:rPr>
              <a:t>ta</a:t>
            </a:r>
            <a:r>
              <a:rPr dirty="0" sz="2800" spc="-280" i="1">
                <a:latin typeface="Times New Roman"/>
                <a:cs typeface="Times New Roman"/>
              </a:rPr>
              <a:t>ss</a:t>
            </a:r>
            <a:r>
              <a:rPr dirty="0" sz="2800" spc="-140" i="1">
                <a:latin typeface="Times New Roman"/>
                <a:cs typeface="Times New Roman"/>
              </a:rPr>
              <a:t>i</a:t>
            </a:r>
            <a:r>
              <a:rPr dirty="0" sz="2800" spc="-5" i="1">
                <a:latin typeface="Times New Roman"/>
                <a:cs typeface="Times New Roman"/>
              </a:rPr>
              <a:t> </a:t>
            </a:r>
            <a:r>
              <a:rPr dirty="0" sz="2800" spc="-170" i="1">
                <a:latin typeface="Times New Roman"/>
                <a:cs typeface="Times New Roman"/>
              </a:rPr>
              <a:t>di  </a:t>
            </a:r>
            <a:r>
              <a:rPr dirty="0" sz="2800" spc="-250" i="1">
                <a:latin typeface="Times New Roman"/>
                <a:cs typeface="Times New Roman"/>
              </a:rPr>
              <a:t>iscrizione”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5658" y="465327"/>
            <a:ext cx="5443220" cy="497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-10">
                <a:solidFill>
                  <a:srgbClr val="1166B3"/>
                </a:solidFill>
                <a:latin typeface="Roboto"/>
                <a:cs typeface="Roboto"/>
              </a:rPr>
              <a:t>Esempio</a:t>
            </a:r>
            <a:r>
              <a:rPr dirty="0" sz="3100" spc="-55">
                <a:solidFill>
                  <a:srgbClr val="1166B3"/>
                </a:solidFill>
                <a:latin typeface="Roboto"/>
                <a:cs typeface="Roboto"/>
              </a:rPr>
              <a:t> </a:t>
            </a:r>
            <a:r>
              <a:rPr dirty="0" sz="3100" spc="-15">
                <a:solidFill>
                  <a:srgbClr val="1166B3"/>
                </a:solidFill>
                <a:latin typeface="Roboto"/>
                <a:cs typeface="Roboto"/>
              </a:rPr>
              <a:t>4:</a:t>
            </a:r>
            <a:r>
              <a:rPr dirty="0" sz="3100" spc="-40">
                <a:solidFill>
                  <a:srgbClr val="1166B3"/>
                </a:solidFill>
                <a:latin typeface="Roboto"/>
                <a:cs typeface="Roboto"/>
              </a:rPr>
              <a:t> </a:t>
            </a:r>
            <a:r>
              <a:rPr dirty="0" sz="3100" spc="-15">
                <a:solidFill>
                  <a:srgbClr val="1166B3"/>
                </a:solidFill>
                <a:latin typeface="Roboto"/>
                <a:cs typeface="Roboto"/>
              </a:rPr>
              <a:t>Reddito</a:t>
            </a:r>
            <a:r>
              <a:rPr dirty="0" sz="3100" spc="-50">
                <a:solidFill>
                  <a:srgbClr val="1166B3"/>
                </a:solidFill>
                <a:latin typeface="Roboto"/>
                <a:cs typeface="Roboto"/>
              </a:rPr>
              <a:t> </a:t>
            </a:r>
            <a:r>
              <a:rPr dirty="0" sz="3100" spc="-20">
                <a:solidFill>
                  <a:srgbClr val="1166B3"/>
                </a:solidFill>
                <a:latin typeface="Roboto"/>
                <a:cs typeface="Roboto"/>
              </a:rPr>
              <a:t>di</a:t>
            </a:r>
            <a:r>
              <a:rPr dirty="0" sz="3100" spc="-35">
                <a:solidFill>
                  <a:srgbClr val="1166B3"/>
                </a:solidFill>
                <a:latin typeface="Roboto"/>
                <a:cs typeface="Roboto"/>
              </a:rPr>
              <a:t> </a:t>
            </a:r>
            <a:r>
              <a:rPr dirty="0" sz="3100" spc="15">
                <a:solidFill>
                  <a:srgbClr val="1166B3"/>
                </a:solidFill>
                <a:latin typeface="Roboto"/>
                <a:cs typeface="Roboto"/>
              </a:rPr>
              <a:t>gaíanzia</a:t>
            </a:r>
            <a:endParaRPr sz="3100">
              <a:latin typeface="Roboto"/>
              <a:cs typeface="Robo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8422" y="6582156"/>
            <a:ext cx="1000379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Verdana"/>
                <a:cs typeface="Verdana"/>
              </a:rPr>
              <a:t>Schizzerotto</a:t>
            </a:r>
            <a:r>
              <a:rPr dirty="0" sz="800" spc="15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A.,</a:t>
            </a:r>
            <a:r>
              <a:rPr dirty="0" sz="800" spc="1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Vergolini</a:t>
            </a:r>
            <a:r>
              <a:rPr dirty="0" sz="800" spc="20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L.,</a:t>
            </a:r>
            <a:r>
              <a:rPr dirty="0" sz="800" spc="1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Zanini</a:t>
            </a:r>
            <a:r>
              <a:rPr dirty="0" sz="800" spc="20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N.,</a:t>
            </a:r>
            <a:r>
              <a:rPr dirty="0" sz="800" spc="1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La</a:t>
            </a:r>
            <a:r>
              <a:rPr dirty="0" sz="800" spc="10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valutazione</a:t>
            </a:r>
            <a:r>
              <a:rPr dirty="0" sz="800" spc="1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degli</a:t>
            </a:r>
            <a:r>
              <a:rPr dirty="0" sz="800" spc="20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effetti</a:t>
            </a:r>
            <a:r>
              <a:rPr dirty="0" sz="800" spc="2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di</a:t>
            </a:r>
            <a:r>
              <a:rPr dirty="0" sz="800" spc="2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una</a:t>
            </a:r>
            <a:r>
              <a:rPr dirty="0" sz="800" spc="10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misura</a:t>
            </a:r>
            <a:r>
              <a:rPr dirty="0" sz="800" spc="5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locale</a:t>
            </a:r>
            <a:r>
              <a:rPr dirty="0" sz="800" spc="15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contro</a:t>
            </a:r>
            <a:r>
              <a:rPr dirty="0" sz="800" spc="1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la</a:t>
            </a:r>
            <a:r>
              <a:rPr dirty="0" sz="800" spc="10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povertà:</a:t>
            </a:r>
            <a:r>
              <a:rPr dirty="0" sz="800" spc="1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il</a:t>
            </a:r>
            <a:r>
              <a:rPr dirty="0" sz="800" spc="2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Reddito</a:t>
            </a:r>
            <a:r>
              <a:rPr dirty="0" sz="800" spc="1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di</a:t>
            </a:r>
            <a:r>
              <a:rPr dirty="0" sz="800" spc="25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Garanzia</a:t>
            </a:r>
            <a:r>
              <a:rPr dirty="0" sz="800" spc="1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in</a:t>
            </a:r>
            <a:r>
              <a:rPr dirty="0" sz="800" spc="2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provincia</a:t>
            </a:r>
            <a:r>
              <a:rPr dirty="0" sz="800" spc="1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di</a:t>
            </a:r>
            <a:r>
              <a:rPr dirty="0" sz="800" spc="20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Trento</a:t>
            </a:r>
            <a:r>
              <a:rPr dirty="0" sz="800" spc="1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RIV</a:t>
            </a:r>
            <a:r>
              <a:rPr dirty="0" sz="800" spc="15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Rassegna</a:t>
            </a:r>
            <a:r>
              <a:rPr dirty="0" sz="800" spc="10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Italiana</a:t>
            </a:r>
            <a:r>
              <a:rPr dirty="0" sz="800" spc="1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di</a:t>
            </a:r>
            <a:r>
              <a:rPr dirty="0" sz="800" spc="20">
                <a:latin typeface="Verdana"/>
                <a:cs typeface="Verdana"/>
              </a:rPr>
              <a:t> </a:t>
            </a:r>
            <a:r>
              <a:rPr dirty="0" sz="800" spc="-5">
                <a:latin typeface="Verdana"/>
                <a:cs typeface="Verdana"/>
              </a:rPr>
              <a:t>Valutazione,</a:t>
            </a:r>
            <a:r>
              <a:rPr dirty="0" sz="800" spc="15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2015.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6479" y="1641347"/>
            <a:ext cx="4283075" cy="398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30" b="1">
                <a:latin typeface="Times New Roman"/>
                <a:cs typeface="Times New Roman"/>
              </a:rPr>
              <a:t>Obiettivo</a:t>
            </a:r>
            <a:r>
              <a:rPr dirty="0" sz="2000" spc="-30">
                <a:latin typeface="Times New Roman"/>
                <a:cs typeface="Times New Roman"/>
              </a:rPr>
              <a:t>: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combattere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100">
                <a:latin typeface="Times New Roman"/>
                <a:cs typeface="Times New Roman"/>
              </a:rPr>
              <a:t>il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-45">
                <a:latin typeface="Times New Roman"/>
                <a:cs typeface="Times New Roman"/>
              </a:rPr>
              <a:t>rischio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50">
                <a:latin typeface="Times New Roman"/>
                <a:cs typeface="Times New Roman"/>
              </a:rPr>
              <a:t>di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-35">
                <a:latin typeface="Times New Roman"/>
                <a:cs typeface="Times New Roman"/>
              </a:rPr>
              <a:t>ingresso </a:t>
            </a:r>
            <a:r>
              <a:rPr dirty="0" sz="2000" spc="-484">
                <a:latin typeface="Times New Roman"/>
                <a:cs typeface="Times New Roman"/>
              </a:rPr>
              <a:t> </a:t>
            </a:r>
            <a:r>
              <a:rPr dirty="0" sz="2000" spc="-55">
                <a:latin typeface="Times New Roman"/>
                <a:cs typeface="Times New Roman"/>
              </a:rPr>
              <a:t>e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-50">
                <a:latin typeface="Times New Roman"/>
                <a:cs typeface="Times New Roman"/>
              </a:rPr>
              <a:t>di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permanenza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spc="-65">
                <a:latin typeface="Times New Roman"/>
                <a:cs typeface="Times New Roman"/>
              </a:rPr>
              <a:t>nella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30">
                <a:latin typeface="Times New Roman"/>
                <a:cs typeface="Times New Roman"/>
              </a:rPr>
              <a:t>condizione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50">
                <a:latin typeface="Times New Roman"/>
                <a:cs typeface="Times New Roman"/>
              </a:rPr>
              <a:t>di 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 spc="-35">
                <a:latin typeface="Times New Roman"/>
                <a:cs typeface="Times New Roman"/>
              </a:rPr>
              <a:t>povertà:</a:t>
            </a:r>
            <a:endParaRPr sz="2000">
              <a:latin typeface="Times New Roman"/>
              <a:cs typeface="Times New Roman"/>
            </a:endParaRPr>
          </a:p>
          <a:p>
            <a:pPr marL="354965" marR="135255" indent="-342900">
              <a:lnSpc>
                <a:spcPct val="100000"/>
              </a:lnSpc>
              <a:buSzPct val="80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0">
                <a:latin typeface="Times New Roman"/>
                <a:cs typeface="Times New Roman"/>
              </a:rPr>
              <a:t>Rivolto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-85">
                <a:latin typeface="Times New Roman"/>
                <a:cs typeface="Times New Roman"/>
              </a:rPr>
              <a:t>alle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75">
                <a:latin typeface="Times New Roman"/>
                <a:cs typeface="Times New Roman"/>
              </a:rPr>
              <a:t>famiglie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sotto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-90">
                <a:latin typeface="Times New Roman"/>
                <a:cs typeface="Times New Roman"/>
              </a:rPr>
              <a:t>la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70">
                <a:latin typeface="Times New Roman"/>
                <a:cs typeface="Times New Roman"/>
              </a:rPr>
              <a:t>soglia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-50">
                <a:latin typeface="Times New Roman"/>
                <a:cs typeface="Times New Roman"/>
              </a:rPr>
              <a:t>di 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Times New Roman"/>
                <a:cs typeface="Times New Roman"/>
              </a:rPr>
              <a:t>povertà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-70">
                <a:latin typeface="Times New Roman"/>
                <a:cs typeface="Times New Roman"/>
              </a:rPr>
              <a:t>(6.500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65">
                <a:latin typeface="Times New Roman"/>
                <a:cs typeface="Times New Roman"/>
              </a:rPr>
              <a:t>€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50">
                <a:latin typeface="Times New Roman"/>
                <a:cs typeface="Times New Roman"/>
              </a:rPr>
              <a:t>di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reddito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 spc="-55">
                <a:latin typeface="Times New Roman"/>
                <a:cs typeface="Times New Roman"/>
              </a:rPr>
              <a:t>equivalente </a:t>
            </a:r>
            <a:r>
              <a:rPr dirty="0" sz="2000" spc="-484">
                <a:latin typeface="Times New Roman"/>
                <a:cs typeface="Times New Roman"/>
              </a:rPr>
              <a:t> </a:t>
            </a:r>
            <a:r>
              <a:rPr dirty="0" sz="2000" spc="-40">
                <a:latin typeface="Times New Roman"/>
                <a:cs typeface="Times New Roman"/>
              </a:rPr>
              <a:t>disponibile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-35">
                <a:latin typeface="Times New Roman"/>
                <a:cs typeface="Times New Roman"/>
              </a:rPr>
              <a:t>annuo).</a:t>
            </a:r>
            <a:endParaRPr sz="2000">
              <a:latin typeface="Times New Roman"/>
              <a:cs typeface="Times New Roman"/>
            </a:endParaRPr>
          </a:p>
          <a:p>
            <a:pPr marL="354965" marR="505459" indent="-342900">
              <a:lnSpc>
                <a:spcPct val="100000"/>
              </a:lnSpc>
              <a:buSzPct val="80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35">
                <a:latin typeface="Times New Roman"/>
                <a:cs typeface="Times New Roman"/>
              </a:rPr>
              <a:t>Trasferimento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monetario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spc="-80">
                <a:latin typeface="Times New Roman"/>
                <a:cs typeface="Times New Roman"/>
              </a:rPr>
              <a:t>a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spc="-30">
                <a:latin typeface="Times New Roman"/>
                <a:cs typeface="Times New Roman"/>
              </a:rPr>
              <a:t>somma </a:t>
            </a:r>
            <a:r>
              <a:rPr dirty="0" sz="2000" spc="-484">
                <a:latin typeface="Times New Roman"/>
                <a:cs typeface="Times New Roman"/>
              </a:rPr>
              <a:t> </a:t>
            </a:r>
            <a:r>
              <a:rPr dirty="0" sz="2000" spc="-70">
                <a:latin typeface="Times New Roman"/>
                <a:cs typeface="Times New Roman"/>
              </a:rPr>
              <a:t>variabile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(top-up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-55">
                <a:latin typeface="Times New Roman"/>
                <a:cs typeface="Times New Roman"/>
              </a:rPr>
              <a:t>scheme):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dirty="0" sz="2000" spc="-55">
                <a:latin typeface="Times New Roman"/>
                <a:cs typeface="Times New Roman"/>
              </a:rPr>
              <a:t>RGi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 spc="204">
                <a:latin typeface="Times New Roman"/>
                <a:cs typeface="Times New Roman"/>
              </a:rPr>
              <a:t>=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 spc="-65">
                <a:latin typeface="Times New Roman"/>
                <a:cs typeface="Times New Roman"/>
              </a:rPr>
              <a:t>6.500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–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 spc="-35">
                <a:latin typeface="Times New Roman"/>
                <a:cs typeface="Times New Roman"/>
              </a:rPr>
              <a:t>Reddito</a:t>
            </a:r>
            <a:endParaRPr sz="2000">
              <a:latin typeface="Times New Roman"/>
              <a:cs typeface="Times New Roman"/>
            </a:endParaRPr>
          </a:p>
          <a:p>
            <a:pPr marL="354965" marR="390525" indent="-342900">
              <a:lnSpc>
                <a:spcPct val="100000"/>
              </a:lnSpc>
              <a:buSzPct val="80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30">
                <a:latin typeface="Times New Roman"/>
                <a:cs typeface="Times New Roman"/>
              </a:rPr>
              <a:t>Concesso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-15">
                <a:latin typeface="Times New Roman"/>
                <a:cs typeface="Times New Roman"/>
              </a:rPr>
              <a:t>per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-65">
                <a:latin typeface="Times New Roman"/>
                <a:cs typeface="Times New Roman"/>
              </a:rPr>
              <a:t>4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60">
                <a:latin typeface="Times New Roman"/>
                <a:cs typeface="Times New Roman"/>
              </a:rPr>
              <a:t>mesi,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50">
                <a:latin typeface="Times New Roman"/>
                <a:cs typeface="Times New Roman"/>
              </a:rPr>
              <a:t>rinnovabili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65">
                <a:latin typeface="Times New Roman"/>
                <a:cs typeface="Times New Roman"/>
              </a:rPr>
              <a:t>(di </a:t>
            </a:r>
            <a:r>
              <a:rPr dirty="0" sz="2000" spc="-484">
                <a:latin typeface="Times New Roman"/>
                <a:cs typeface="Times New Roman"/>
              </a:rPr>
              <a:t> </a:t>
            </a:r>
            <a:r>
              <a:rPr dirty="0" sz="2000" spc="-15">
                <a:latin typeface="Times New Roman"/>
                <a:cs typeface="Times New Roman"/>
              </a:rPr>
              <a:t>norma)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-15">
                <a:latin typeface="Times New Roman"/>
                <a:cs typeface="Times New Roman"/>
              </a:rPr>
              <a:t>per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-45">
                <a:latin typeface="Times New Roman"/>
                <a:cs typeface="Times New Roman"/>
              </a:rPr>
              <a:t>altre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15">
                <a:latin typeface="Times New Roman"/>
                <a:cs typeface="Times New Roman"/>
              </a:rPr>
              <a:t>tre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55">
                <a:latin typeface="Times New Roman"/>
                <a:cs typeface="Times New Roman"/>
              </a:rPr>
              <a:t>volte.</a:t>
            </a:r>
            <a:endParaRPr sz="2000">
              <a:latin typeface="Times New Roman"/>
              <a:cs typeface="Times New Roman"/>
            </a:endParaRPr>
          </a:p>
          <a:p>
            <a:pPr marL="354965" marR="314960" indent="-342900">
              <a:lnSpc>
                <a:spcPct val="100000"/>
              </a:lnSpc>
              <a:buSzPct val="80000"/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60">
                <a:latin typeface="Times New Roman"/>
                <a:cs typeface="Times New Roman"/>
              </a:rPr>
              <a:t>Misure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spc="-50">
                <a:latin typeface="Times New Roman"/>
                <a:cs typeface="Times New Roman"/>
              </a:rPr>
              <a:t>di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spc="-45">
                <a:latin typeface="Times New Roman"/>
                <a:cs typeface="Times New Roman"/>
              </a:rPr>
              <a:t>attivazione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spc="-60">
                <a:latin typeface="Times New Roman"/>
                <a:cs typeface="Times New Roman"/>
              </a:rPr>
              <a:t>sul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Times New Roman"/>
                <a:cs typeface="Times New Roman"/>
              </a:rPr>
              <a:t>mercato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spc="-55">
                <a:latin typeface="Times New Roman"/>
                <a:cs typeface="Times New Roman"/>
              </a:rPr>
              <a:t>del </a:t>
            </a:r>
            <a:r>
              <a:rPr dirty="0" sz="2000" spc="-484">
                <a:latin typeface="Times New Roman"/>
                <a:cs typeface="Times New Roman"/>
              </a:rPr>
              <a:t> </a:t>
            </a:r>
            <a:r>
              <a:rPr dirty="0" sz="2000" spc="-65">
                <a:latin typeface="Times New Roman"/>
                <a:cs typeface="Times New Roman"/>
              </a:rPr>
              <a:t>lavoro.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5600" marR="3048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/>
              <a:t>Ha</a:t>
            </a:r>
            <a:r>
              <a:rPr dirty="0" spc="-10"/>
              <a:t> </a:t>
            </a:r>
            <a:r>
              <a:rPr dirty="0" spc="-30"/>
              <a:t>effetti</a:t>
            </a:r>
            <a:r>
              <a:rPr dirty="0" spc="-5"/>
              <a:t> </a:t>
            </a:r>
            <a:r>
              <a:rPr dirty="0" spc="-35"/>
              <a:t>più</a:t>
            </a:r>
            <a:r>
              <a:rPr dirty="0" spc="-5"/>
              <a:t> </a:t>
            </a:r>
            <a:r>
              <a:rPr dirty="0" spc="-45"/>
              <a:t>marcati</a:t>
            </a:r>
            <a:r>
              <a:rPr dirty="0" spc="-5"/>
              <a:t> </a:t>
            </a:r>
            <a:r>
              <a:rPr dirty="0" spc="-20"/>
              <a:t>tra</a:t>
            </a:r>
            <a:r>
              <a:rPr dirty="0"/>
              <a:t> </a:t>
            </a:r>
            <a:r>
              <a:rPr dirty="0" spc="-100"/>
              <a:t>gli</a:t>
            </a:r>
            <a:r>
              <a:rPr dirty="0" spc="-5"/>
              <a:t> </a:t>
            </a:r>
            <a:r>
              <a:rPr dirty="0" spc="-50"/>
              <a:t>immigrati</a:t>
            </a:r>
            <a:r>
              <a:rPr dirty="0"/>
              <a:t> </a:t>
            </a:r>
            <a:r>
              <a:rPr dirty="0" spc="-40"/>
              <a:t>che</a:t>
            </a:r>
            <a:r>
              <a:rPr dirty="0" spc="-5"/>
              <a:t> </a:t>
            </a:r>
            <a:r>
              <a:rPr dirty="0" spc="-20"/>
              <a:t>tra</a:t>
            </a:r>
            <a:r>
              <a:rPr dirty="0" spc="-5"/>
              <a:t> </a:t>
            </a:r>
            <a:r>
              <a:rPr dirty="0" spc="-100"/>
              <a:t>i </a:t>
            </a:r>
            <a:r>
              <a:rPr dirty="0" spc="-484"/>
              <a:t> </a:t>
            </a:r>
            <a:r>
              <a:rPr dirty="0" spc="-55"/>
              <a:t>nativi.</a:t>
            </a: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pc="-20"/>
              <a:t>Produce</a:t>
            </a:r>
            <a:r>
              <a:rPr dirty="0" spc="-5"/>
              <a:t> </a:t>
            </a:r>
            <a:r>
              <a:rPr dirty="0" spc="-30"/>
              <a:t>una</a:t>
            </a:r>
            <a:r>
              <a:rPr dirty="0"/>
              <a:t> </a:t>
            </a:r>
            <a:r>
              <a:rPr dirty="0" spc="-10" b="1">
                <a:latin typeface="Times New Roman"/>
                <a:cs typeface="Times New Roman"/>
              </a:rPr>
              <a:t>riduzione</a:t>
            </a:r>
            <a:r>
              <a:rPr dirty="0" b="1">
                <a:latin typeface="Times New Roman"/>
                <a:cs typeface="Times New Roman"/>
              </a:rPr>
              <a:t> </a:t>
            </a:r>
            <a:r>
              <a:rPr dirty="0" spc="10" b="1">
                <a:latin typeface="Times New Roman"/>
                <a:cs typeface="Times New Roman"/>
              </a:rPr>
              <a:t>dei</a:t>
            </a:r>
            <a:r>
              <a:rPr dirty="0" b="1">
                <a:latin typeface="Times New Roman"/>
                <a:cs typeface="Times New Roman"/>
              </a:rPr>
              <a:t> </a:t>
            </a:r>
            <a:r>
              <a:rPr dirty="0" spc="-20" b="1">
                <a:latin typeface="Times New Roman"/>
                <a:cs typeface="Times New Roman"/>
              </a:rPr>
              <a:t>rischi</a:t>
            </a:r>
            <a:r>
              <a:rPr dirty="0" spc="-5" b="1">
                <a:latin typeface="Times New Roman"/>
                <a:cs typeface="Times New Roman"/>
              </a:rPr>
              <a:t> </a:t>
            </a:r>
            <a:r>
              <a:rPr dirty="0" spc="-50"/>
              <a:t>di</a:t>
            </a:r>
            <a:r>
              <a:rPr dirty="0" spc="-5"/>
              <a:t> </a:t>
            </a:r>
            <a:r>
              <a:rPr dirty="0" spc="-40"/>
              <a:t>trovarsi</a:t>
            </a:r>
            <a:r>
              <a:rPr dirty="0"/>
              <a:t> </a:t>
            </a:r>
            <a:r>
              <a:rPr dirty="0" spc="-40"/>
              <a:t>in </a:t>
            </a:r>
            <a:r>
              <a:rPr dirty="0" spc="-35"/>
              <a:t> condizioni</a:t>
            </a:r>
            <a:r>
              <a:rPr dirty="0" spc="10"/>
              <a:t> </a:t>
            </a:r>
            <a:r>
              <a:rPr dirty="0" spc="-50"/>
              <a:t>di</a:t>
            </a:r>
            <a:r>
              <a:rPr dirty="0" spc="10"/>
              <a:t> </a:t>
            </a:r>
            <a:r>
              <a:rPr dirty="0" spc="-40" b="1">
                <a:latin typeface="Times New Roman"/>
                <a:cs typeface="Times New Roman"/>
              </a:rPr>
              <a:t>severa</a:t>
            </a:r>
            <a:r>
              <a:rPr dirty="0" spc="10" b="1">
                <a:latin typeface="Times New Roman"/>
                <a:cs typeface="Times New Roman"/>
              </a:rPr>
              <a:t> </a:t>
            </a:r>
            <a:r>
              <a:rPr dirty="0" spc="-25" b="1">
                <a:latin typeface="Times New Roman"/>
                <a:cs typeface="Times New Roman"/>
              </a:rPr>
              <a:t>deprivazione</a:t>
            </a:r>
            <a:r>
              <a:rPr dirty="0" spc="10" b="1">
                <a:latin typeface="Times New Roman"/>
                <a:cs typeface="Times New Roman"/>
              </a:rPr>
              <a:t> </a:t>
            </a:r>
            <a:r>
              <a:rPr dirty="0" spc="-30" b="1">
                <a:latin typeface="Times New Roman"/>
                <a:cs typeface="Times New Roman"/>
              </a:rPr>
              <a:t>materiale</a:t>
            </a:r>
            <a:r>
              <a:rPr dirty="0" spc="5" b="1">
                <a:latin typeface="Times New Roman"/>
                <a:cs typeface="Times New Roman"/>
              </a:rPr>
              <a:t> </a:t>
            </a:r>
            <a:r>
              <a:rPr dirty="0" spc="-15"/>
              <a:t>per </a:t>
            </a:r>
            <a:r>
              <a:rPr dirty="0" spc="-484"/>
              <a:t> </a:t>
            </a:r>
            <a:r>
              <a:rPr dirty="0" spc="-100"/>
              <a:t>gli</a:t>
            </a:r>
            <a:r>
              <a:rPr dirty="0" spc="-5"/>
              <a:t> </a:t>
            </a:r>
            <a:r>
              <a:rPr dirty="0" spc="-55"/>
              <a:t>immigrati.</a:t>
            </a:r>
          </a:p>
          <a:p>
            <a:pPr marL="355600" marR="242570" indent="-34290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pc="-25" b="1">
                <a:latin typeface="Times New Roman"/>
                <a:cs typeface="Times New Roman"/>
              </a:rPr>
              <a:t>Aumenta</a:t>
            </a:r>
            <a:r>
              <a:rPr dirty="0" spc="-5" b="1">
                <a:latin typeface="Times New Roman"/>
                <a:cs typeface="Times New Roman"/>
              </a:rPr>
              <a:t> </a:t>
            </a:r>
            <a:r>
              <a:rPr dirty="0" spc="-10" b="1">
                <a:latin typeface="Times New Roman"/>
                <a:cs typeface="Times New Roman"/>
              </a:rPr>
              <a:t>significativamente</a:t>
            </a:r>
            <a:r>
              <a:rPr dirty="0" b="1">
                <a:latin typeface="Times New Roman"/>
                <a:cs typeface="Times New Roman"/>
              </a:rPr>
              <a:t> </a:t>
            </a:r>
            <a:r>
              <a:rPr dirty="0" spc="5" b="1">
                <a:latin typeface="Times New Roman"/>
                <a:cs typeface="Times New Roman"/>
              </a:rPr>
              <a:t>le</a:t>
            </a:r>
            <a:r>
              <a:rPr dirty="0" b="1">
                <a:latin typeface="Times New Roman"/>
                <a:cs typeface="Times New Roman"/>
              </a:rPr>
              <a:t> </a:t>
            </a:r>
            <a:r>
              <a:rPr dirty="0" spc="-10" b="1">
                <a:latin typeface="Times New Roman"/>
                <a:cs typeface="Times New Roman"/>
              </a:rPr>
              <a:t>capacità</a:t>
            </a:r>
            <a:r>
              <a:rPr dirty="0" b="1">
                <a:latin typeface="Times New Roman"/>
                <a:cs typeface="Times New Roman"/>
              </a:rPr>
              <a:t> </a:t>
            </a:r>
            <a:r>
              <a:rPr dirty="0" spc="-5" b="1">
                <a:latin typeface="Times New Roman"/>
                <a:cs typeface="Times New Roman"/>
              </a:rPr>
              <a:t>di </a:t>
            </a:r>
            <a:r>
              <a:rPr dirty="0" b="1">
                <a:latin typeface="Times New Roman"/>
                <a:cs typeface="Times New Roman"/>
              </a:rPr>
              <a:t> </a:t>
            </a:r>
            <a:r>
              <a:rPr dirty="0" spc="20" b="1">
                <a:latin typeface="Times New Roman"/>
                <a:cs typeface="Times New Roman"/>
              </a:rPr>
              <a:t>spesa</a:t>
            </a:r>
            <a:r>
              <a:rPr dirty="0" b="1">
                <a:latin typeface="Times New Roman"/>
                <a:cs typeface="Times New Roman"/>
              </a:rPr>
              <a:t> </a:t>
            </a:r>
            <a:r>
              <a:rPr dirty="0" spc="15" b="1">
                <a:latin typeface="Times New Roman"/>
                <a:cs typeface="Times New Roman"/>
              </a:rPr>
              <a:t>mensile</a:t>
            </a:r>
            <a:r>
              <a:rPr dirty="0" b="1">
                <a:latin typeface="Times New Roman"/>
                <a:cs typeface="Times New Roman"/>
              </a:rPr>
              <a:t> </a:t>
            </a:r>
            <a:r>
              <a:rPr dirty="0" spc="-55" b="1">
                <a:latin typeface="Times New Roman"/>
                <a:cs typeface="Times New Roman"/>
              </a:rPr>
              <a:t>per</a:t>
            </a:r>
            <a:r>
              <a:rPr dirty="0" b="1">
                <a:latin typeface="Times New Roman"/>
                <a:cs typeface="Times New Roman"/>
              </a:rPr>
              <a:t> </a:t>
            </a:r>
            <a:r>
              <a:rPr dirty="0" spc="-30" b="1">
                <a:latin typeface="Times New Roman"/>
                <a:cs typeface="Times New Roman"/>
              </a:rPr>
              <a:t>alimentari</a:t>
            </a:r>
            <a:r>
              <a:rPr dirty="0" spc="-5" b="1">
                <a:latin typeface="Times New Roman"/>
                <a:cs typeface="Times New Roman"/>
              </a:rPr>
              <a:t> </a:t>
            </a:r>
            <a:r>
              <a:rPr dirty="0" spc="-75"/>
              <a:t>degli</a:t>
            </a:r>
            <a:r>
              <a:rPr dirty="0"/>
              <a:t> </a:t>
            </a:r>
            <a:r>
              <a:rPr dirty="0" spc="-55"/>
              <a:t>immigrati, </a:t>
            </a:r>
            <a:r>
              <a:rPr dirty="0" spc="-484"/>
              <a:t> </a:t>
            </a:r>
            <a:r>
              <a:rPr dirty="0" spc="-50"/>
              <a:t>ma</a:t>
            </a:r>
            <a:r>
              <a:rPr dirty="0" spc="-10"/>
              <a:t> </a:t>
            </a:r>
            <a:r>
              <a:rPr dirty="0" spc="20"/>
              <a:t>non</a:t>
            </a:r>
            <a:r>
              <a:rPr dirty="0"/>
              <a:t> </a:t>
            </a:r>
            <a:r>
              <a:rPr dirty="0" spc="-15"/>
              <a:t>per</a:t>
            </a:r>
            <a:r>
              <a:rPr dirty="0" spc="-10"/>
              <a:t> </a:t>
            </a:r>
            <a:r>
              <a:rPr dirty="0" spc="-100"/>
              <a:t>i</a:t>
            </a:r>
            <a:r>
              <a:rPr dirty="0"/>
              <a:t> </a:t>
            </a:r>
            <a:r>
              <a:rPr dirty="0" spc="-55"/>
              <a:t>nativi</a:t>
            </a:r>
            <a:r>
              <a:rPr dirty="0" spc="-5"/>
              <a:t> </a:t>
            </a:r>
            <a:r>
              <a:rPr dirty="0" spc="-30"/>
              <a:t>(per</a:t>
            </a:r>
            <a:r>
              <a:rPr dirty="0" spc="-5"/>
              <a:t> </a:t>
            </a:r>
            <a:r>
              <a:rPr dirty="0" spc="-100"/>
              <a:t>i</a:t>
            </a:r>
            <a:r>
              <a:rPr dirty="0"/>
              <a:t> </a:t>
            </a:r>
            <a:r>
              <a:rPr dirty="0" spc="-65"/>
              <a:t>quali</a:t>
            </a:r>
            <a:r>
              <a:rPr dirty="0" spc="-5"/>
              <a:t> </a:t>
            </a:r>
            <a:r>
              <a:rPr dirty="0" spc="-40"/>
              <a:t>rimane </a:t>
            </a:r>
            <a:r>
              <a:rPr dirty="0" spc="-35"/>
              <a:t> sostanzialmente</a:t>
            </a:r>
            <a:r>
              <a:rPr dirty="0" spc="-5"/>
              <a:t> </a:t>
            </a:r>
            <a:r>
              <a:rPr dirty="0" spc="-60"/>
              <a:t>invariata).</a:t>
            </a: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pc="-70"/>
              <a:t>Le</a:t>
            </a:r>
            <a:r>
              <a:rPr dirty="0" spc="-5"/>
              <a:t> </a:t>
            </a:r>
            <a:r>
              <a:rPr dirty="0" spc="-45"/>
              <a:t>misure</a:t>
            </a:r>
            <a:r>
              <a:rPr dirty="0" spc="-5"/>
              <a:t> </a:t>
            </a:r>
            <a:r>
              <a:rPr dirty="0" spc="-50"/>
              <a:t>di</a:t>
            </a:r>
            <a:r>
              <a:rPr dirty="0"/>
              <a:t> </a:t>
            </a:r>
            <a:r>
              <a:rPr dirty="0" spc="-45"/>
              <a:t>attivazione</a:t>
            </a:r>
            <a:r>
              <a:rPr dirty="0" spc="-5"/>
              <a:t> </a:t>
            </a:r>
            <a:r>
              <a:rPr dirty="0" spc="-35"/>
              <a:t>previste</a:t>
            </a:r>
            <a:r>
              <a:rPr dirty="0" spc="-5"/>
              <a:t> </a:t>
            </a:r>
            <a:r>
              <a:rPr dirty="0" spc="-60"/>
              <a:t>dal</a:t>
            </a:r>
            <a:r>
              <a:rPr dirty="0"/>
              <a:t> </a:t>
            </a:r>
            <a:r>
              <a:rPr dirty="0" spc="-30"/>
              <a:t>RG</a:t>
            </a:r>
            <a:r>
              <a:rPr dirty="0" spc="-10"/>
              <a:t> </a:t>
            </a:r>
            <a:r>
              <a:rPr dirty="0" b="1">
                <a:latin typeface="Times New Roman"/>
                <a:cs typeface="Times New Roman"/>
              </a:rPr>
              <a:t>non</a:t>
            </a:r>
          </a:p>
          <a:p>
            <a:pPr marL="355600">
              <a:lnSpc>
                <a:spcPct val="100000"/>
              </a:lnSpc>
            </a:pPr>
            <a:r>
              <a:rPr dirty="0"/>
              <a:t>producono</a:t>
            </a:r>
            <a:r>
              <a:rPr dirty="0" spc="-5"/>
              <a:t> </a:t>
            </a:r>
            <a:r>
              <a:rPr dirty="0" spc="-30"/>
              <a:t>effetti</a:t>
            </a:r>
            <a:r>
              <a:rPr dirty="0" spc="-5"/>
              <a:t> </a:t>
            </a:r>
            <a:r>
              <a:rPr dirty="0" spc="-75"/>
              <a:t>incisivi</a:t>
            </a:r>
            <a:r>
              <a:rPr dirty="0" spc="-5"/>
              <a:t> </a:t>
            </a:r>
            <a:r>
              <a:rPr dirty="0" spc="-55"/>
              <a:t>sull’occupazione.</a:t>
            </a:r>
          </a:p>
          <a:p>
            <a:pPr marL="355600" marR="13335" indent="-34290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pc="-70"/>
              <a:t>Le</a:t>
            </a:r>
            <a:r>
              <a:rPr dirty="0"/>
              <a:t> </a:t>
            </a:r>
            <a:r>
              <a:rPr dirty="0" spc="-60"/>
              <a:t>variazioni</a:t>
            </a:r>
            <a:r>
              <a:rPr dirty="0"/>
              <a:t> </a:t>
            </a:r>
            <a:r>
              <a:rPr dirty="0" spc="-45"/>
              <a:t>nel</a:t>
            </a:r>
            <a:r>
              <a:rPr dirty="0"/>
              <a:t> </a:t>
            </a:r>
            <a:r>
              <a:rPr dirty="0" spc="-30"/>
              <a:t>tasso</a:t>
            </a:r>
            <a:r>
              <a:rPr dirty="0"/>
              <a:t> </a:t>
            </a:r>
            <a:r>
              <a:rPr dirty="0" spc="-50"/>
              <a:t>di</a:t>
            </a:r>
            <a:r>
              <a:rPr dirty="0"/>
              <a:t> </a:t>
            </a:r>
            <a:r>
              <a:rPr dirty="0" spc="-30"/>
              <a:t>partecipazione</a:t>
            </a:r>
            <a:r>
              <a:rPr dirty="0"/>
              <a:t> </a:t>
            </a:r>
            <a:r>
              <a:rPr dirty="0" spc="-90"/>
              <a:t>alla</a:t>
            </a:r>
            <a:r>
              <a:rPr dirty="0" spc="-5"/>
              <a:t> </a:t>
            </a:r>
            <a:r>
              <a:rPr dirty="0" spc="-25"/>
              <a:t>forza </a:t>
            </a:r>
            <a:r>
              <a:rPr dirty="0" spc="-484"/>
              <a:t> </a:t>
            </a:r>
            <a:r>
              <a:rPr dirty="0" spc="-45"/>
              <a:t>lavoro</a:t>
            </a:r>
            <a:r>
              <a:rPr dirty="0" spc="-5"/>
              <a:t> </a:t>
            </a:r>
            <a:r>
              <a:rPr dirty="0" spc="-55"/>
              <a:t>e</a:t>
            </a:r>
            <a:r>
              <a:rPr dirty="0" spc="-5"/>
              <a:t> </a:t>
            </a:r>
            <a:r>
              <a:rPr dirty="0" spc="-45"/>
              <a:t>nel</a:t>
            </a:r>
            <a:r>
              <a:rPr dirty="0"/>
              <a:t> </a:t>
            </a:r>
            <a:r>
              <a:rPr dirty="0" spc="-30"/>
              <a:t>tasso</a:t>
            </a:r>
            <a:r>
              <a:rPr dirty="0" spc="-5"/>
              <a:t> </a:t>
            </a:r>
            <a:r>
              <a:rPr dirty="0" spc="-50"/>
              <a:t>di</a:t>
            </a:r>
            <a:r>
              <a:rPr dirty="0"/>
              <a:t> </a:t>
            </a:r>
            <a:r>
              <a:rPr dirty="0" spc="-35"/>
              <a:t>disoccupazione</a:t>
            </a:r>
            <a:r>
              <a:rPr dirty="0" spc="-5"/>
              <a:t> </a:t>
            </a:r>
            <a:r>
              <a:rPr dirty="0"/>
              <a:t>sono</a:t>
            </a:r>
            <a:r>
              <a:rPr dirty="0" spc="-5"/>
              <a:t> </a:t>
            </a:r>
            <a:r>
              <a:rPr dirty="0" spc="-50"/>
              <a:t>dello </a:t>
            </a:r>
            <a:r>
              <a:rPr dirty="0" spc="-45"/>
              <a:t> </a:t>
            </a:r>
            <a:r>
              <a:rPr dirty="0" spc="-30"/>
              <a:t>stesso</a:t>
            </a:r>
            <a:r>
              <a:rPr dirty="0"/>
              <a:t> </a:t>
            </a:r>
            <a:r>
              <a:rPr dirty="0" spc="-35"/>
              <a:t>segno</a:t>
            </a:r>
            <a:r>
              <a:rPr dirty="0"/>
              <a:t> </a:t>
            </a:r>
            <a:r>
              <a:rPr dirty="0" spc="-50"/>
              <a:t>(negativo</a:t>
            </a:r>
            <a:r>
              <a:rPr dirty="0"/>
              <a:t> </a:t>
            </a:r>
            <a:r>
              <a:rPr dirty="0" spc="-15"/>
              <a:t>per</a:t>
            </a:r>
            <a:r>
              <a:rPr dirty="0" spc="-5"/>
              <a:t> </a:t>
            </a:r>
            <a:r>
              <a:rPr dirty="0" spc="-100"/>
              <a:t>i</a:t>
            </a:r>
            <a:r>
              <a:rPr dirty="0"/>
              <a:t> </a:t>
            </a:r>
            <a:r>
              <a:rPr dirty="0" spc="-55"/>
              <a:t>nativi</a:t>
            </a:r>
            <a:r>
              <a:rPr dirty="0"/>
              <a:t> </a:t>
            </a:r>
            <a:r>
              <a:rPr dirty="0" spc="-55"/>
              <a:t>e</a:t>
            </a:r>
            <a:r>
              <a:rPr dirty="0" spc="5"/>
              <a:t> </a:t>
            </a:r>
            <a:r>
              <a:rPr dirty="0" spc="-40"/>
              <a:t>positivo</a:t>
            </a:r>
            <a:r>
              <a:rPr dirty="0"/>
              <a:t> </a:t>
            </a:r>
            <a:r>
              <a:rPr dirty="0" spc="-15"/>
              <a:t>per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66875" y="5835396"/>
            <a:ext cx="14001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5">
                <a:latin typeface="Times New Roman"/>
                <a:cs typeface="Times New Roman"/>
              </a:rPr>
              <a:t>g</a:t>
            </a:r>
            <a:r>
              <a:rPr dirty="0" sz="2000" spc="-100">
                <a:latin typeface="Times New Roman"/>
                <a:cs typeface="Times New Roman"/>
              </a:rPr>
              <a:t>li</a:t>
            </a:r>
            <a:r>
              <a:rPr dirty="0" sz="2000" spc="-100">
                <a:latin typeface="Times New Roman"/>
                <a:cs typeface="Times New Roman"/>
              </a:rPr>
              <a:t> </a:t>
            </a:r>
            <a:r>
              <a:rPr dirty="0" sz="2000" spc="-100">
                <a:latin typeface="Times New Roman"/>
                <a:cs typeface="Times New Roman"/>
              </a:rPr>
              <a:t>i</a:t>
            </a:r>
            <a:r>
              <a:rPr dirty="0" sz="2000" spc="-20">
                <a:latin typeface="Times New Roman"/>
                <a:cs typeface="Times New Roman"/>
              </a:rPr>
              <a:t>mm</a:t>
            </a:r>
            <a:r>
              <a:rPr dirty="0" sz="2000" spc="-100">
                <a:latin typeface="Times New Roman"/>
                <a:cs typeface="Times New Roman"/>
              </a:rPr>
              <a:t>i</a:t>
            </a:r>
            <a:r>
              <a:rPr dirty="0" sz="2000" spc="-55">
                <a:latin typeface="Times New Roman"/>
                <a:cs typeface="Times New Roman"/>
              </a:rPr>
              <a:t>g</a:t>
            </a:r>
            <a:r>
              <a:rPr dirty="0" sz="2000" spc="-5">
                <a:latin typeface="Times New Roman"/>
                <a:cs typeface="Times New Roman"/>
              </a:rPr>
              <a:t>r</a:t>
            </a:r>
            <a:r>
              <a:rPr dirty="0" sz="2000" spc="-85">
                <a:latin typeface="Times New Roman"/>
                <a:cs typeface="Times New Roman"/>
              </a:rPr>
              <a:t>a</a:t>
            </a:r>
            <a:r>
              <a:rPr dirty="0" sz="2000" spc="25">
                <a:latin typeface="Times New Roman"/>
                <a:cs typeface="Times New Roman"/>
              </a:rPr>
              <a:t>t</a:t>
            </a:r>
            <a:r>
              <a:rPr dirty="0" sz="2000" spc="-100">
                <a:latin typeface="Times New Roman"/>
                <a:cs typeface="Times New Roman"/>
              </a:rPr>
              <a:t>i</a:t>
            </a:r>
            <a:r>
              <a:rPr dirty="0" sz="2000" spc="-85">
                <a:latin typeface="Times New Roman"/>
                <a:cs typeface="Times New Roman"/>
              </a:rPr>
              <a:t>)</a:t>
            </a:r>
            <a:r>
              <a:rPr dirty="0" sz="2000" spc="-65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418218" y="3060487"/>
            <a:ext cx="833119" cy="732155"/>
            <a:chOff x="5418218" y="3060487"/>
            <a:chExt cx="833119" cy="732155"/>
          </a:xfrm>
        </p:grpSpPr>
        <p:sp>
          <p:nvSpPr>
            <p:cNvPr id="8" name="object 8"/>
            <p:cNvSpPr/>
            <p:nvPr/>
          </p:nvSpPr>
          <p:spPr>
            <a:xfrm>
              <a:off x="5424568" y="3066837"/>
              <a:ext cx="820419" cy="719455"/>
            </a:xfrm>
            <a:custGeom>
              <a:avLst/>
              <a:gdLst/>
              <a:ahLst/>
              <a:cxnLst/>
              <a:rect l="l" t="t" r="r" b="b"/>
              <a:pathLst>
                <a:path w="820420" h="719454">
                  <a:moveTo>
                    <a:pt x="460338" y="0"/>
                  </a:moveTo>
                  <a:lnTo>
                    <a:pt x="460338" y="179769"/>
                  </a:lnTo>
                  <a:lnTo>
                    <a:pt x="0" y="179769"/>
                  </a:lnTo>
                  <a:lnTo>
                    <a:pt x="0" y="539310"/>
                  </a:lnTo>
                  <a:lnTo>
                    <a:pt x="460338" y="539310"/>
                  </a:lnTo>
                  <a:lnTo>
                    <a:pt x="460338" y="719080"/>
                  </a:lnTo>
                  <a:lnTo>
                    <a:pt x="819877" y="359540"/>
                  </a:lnTo>
                  <a:lnTo>
                    <a:pt x="460338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424568" y="3066837"/>
              <a:ext cx="820419" cy="719455"/>
            </a:xfrm>
            <a:custGeom>
              <a:avLst/>
              <a:gdLst/>
              <a:ahLst/>
              <a:cxnLst/>
              <a:rect l="l" t="t" r="r" b="b"/>
              <a:pathLst>
                <a:path w="820420" h="719454">
                  <a:moveTo>
                    <a:pt x="0" y="179769"/>
                  </a:moveTo>
                  <a:lnTo>
                    <a:pt x="460338" y="179769"/>
                  </a:lnTo>
                  <a:lnTo>
                    <a:pt x="460338" y="0"/>
                  </a:lnTo>
                  <a:lnTo>
                    <a:pt x="819878" y="359540"/>
                  </a:lnTo>
                  <a:lnTo>
                    <a:pt x="460338" y="719080"/>
                  </a:lnTo>
                  <a:lnTo>
                    <a:pt x="460338" y="539310"/>
                  </a:lnTo>
                  <a:lnTo>
                    <a:pt x="0" y="539310"/>
                  </a:lnTo>
                  <a:lnTo>
                    <a:pt x="0" y="179769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56324" y="141592"/>
            <a:ext cx="1777244" cy="11139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5658" y="465327"/>
            <a:ext cx="9271635" cy="497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00" spc="-10">
                <a:solidFill>
                  <a:srgbClr val="1166B3"/>
                </a:solidFill>
                <a:latin typeface="Roboto"/>
                <a:cs typeface="Roboto"/>
              </a:rPr>
              <a:t>Necessita</a:t>
            </a:r>
            <a:r>
              <a:rPr dirty="0" sz="3100" spc="-40">
                <a:solidFill>
                  <a:srgbClr val="1166B3"/>
                </a:solidFill>
                <a:latin typeface="Roboto"/>
                <a:cs typeface="Roboto"/>
              </a:rPr>
              <a:t> </a:t>
            </a:r>
            <a:r>
              <a:rPr dirty="0" sz="3100" spc="-20">
                <a:solidFill>
                  <a:srgbClr val="1166B3"/>
                </a:solidFill>
                <a:latin typeface="Roboto"/>
                <a:cs typeface="Roboto"/>
              </a:rPr>
              <a:t>di</a:t>
            </a:r>
            <a:r>
              <a:rPr dirty="0" sz="3100" spc="-15">
                <a:solidFill>
                  <a:srgbClr val="1166B3"/>
                </a:solidFill>
                <a:latin typeface="Roboto"/>
                <a:cs typeface="Roboto"/>
              </a:rPr>
              <a:t> </a:t>
            </a:r>
            <a:r>
              <a:rPr dirty="0" sz="3100" spc="45">
                <a:solidFill>
                  <a:srgbClr val="1166B3"/>
                </a:solidFill>
                <a:latin typeface="Roboto"/>
                <a:cs typeface="Roboto"/>
              </a:rPr>
              <a:t>costíuiíe</a:t>
            </a:r>
            <a:r>
              <a:rPr dirty="0" sz="3100" spc="-15">
                <a:solidFill>
                  <a:srgbClr val="1166B3"/>
                </a:solidFill>
                <a:latin typeface="Roboto"/>
                <a:cs typeface="Roboto"/>
              </a:rPr>
              <a:t> </a:t>
            </a:r>
            <a:r>
              <a:rPr dirty="0" sz="3100" spc="-25">
                <a:solidFill>
                  <a:srgbClr val="1166B3"/>
                </a:solidFill>
                <a:latin typeface="Roboto"/>
                <a:cs typeface="Roboto"/>
              </a:rPr>
              <a:t>“macchine</a:t>
            </a:r>
            <a:r>
              <a:rPr dirty="0" sz="3100" spc="-15">
                <a:solidFill>
                  <a:srgbClr val="1166B3"/>
                </a:solidFill>
                <a:latin typeface="Roboto"/>
                <a:cs typeface="Roboto"/>
              </a:rPr>
              <a:t> </a:t>
            </a:r>
            <a:r>
              <a:rPr dirty="0" sz="3100" spc="15">
                <a:solidFill>
                  <a:srgbClr val="1166B3"/>
                </a:solidFill>
                <a:latin typeface="Roboto"/>
                <a:cs typeface="Roboto"/>
              </a:rPr>
              <a:t>geneíali”:</a:t>
            </a:r>
            <a:r>
              <a:rPr dirty="0" sz="3100" spc="-10">
                <a:solidFill>
                  <a:srgbClr val="1166B3"/>
                </a:solidFill>
                <a:latin typeface="Roboto"/>
                <a:cs typeface="Roboto"/>
              </a:rPr>
              <a:t> </a:t>
            </a:r>
            <a:r>
              <a:rPr dirty="0" sz="3100" spc="160">
                <a:solidFill>
                  <a:srgbClr val="1166B3"/>
                </a:solidFill>
                <a:latin typeface="Roboto"/>
                <a:cs typeface="Roboto"/>
              </a:rPr>
              <a:t>ľREMOD</a:t>
            </a:r>
            <a:endParaRPr sz="3100">
              <a:latin typeface="Roboto"/>
              <a:cs typeface="Robo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34612" y="0"/>
            <a:ext cx="1733550" cy="13758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4800" y="3558445"/>
            <a:ext cx="6986587" cy="323216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350" y="1237684"/>
            <a:ext cx="5361077" cy="21018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955" y="526795"/>
            <a:ext cx="432117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0">
                <a:solidFill>
                  <a:srgbClr val="1166B3"/>
                </a:solidFill>
                <a:latin typeface="Times New Roman"/>
                <a:cs typeface="Times New Roman"/>
              </a:rPr>
              <a:t>Alcune</a:t>
            </a:r>
            <a:r>
              <a:rPr dirty="0" sz="3600" spc="-50">
                <a:solidFill>
                  <a:srgbClr val="1166B3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1166B3"/>
                </a:solidFill>
                <a:latin typeface="Times New Roman"/>
                <a:cs typeface="Times New Roman"/>
              </a:rPr>
              <a:t>considerazioni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0906" y="1775967"/>
            <a:ext cx="4364990" cy="3433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3100" spc="-20">
                <a:latin typeface="Georgia"/>
                <a:cs typeface="Georgia"/>
              </a:rPr>
              <a:t>C</a:t>
            </a:r>
            <a:r>
              <a:rPr dirty="0" sz="3100" spc="-240">
                <a:latin typeface="Georgia"/>
                <a:cs typeface="Georgia"/>
              </a:rPr>
              <a:t>r</a:t>
            </a:r>
            <a:r>
              <a:rPr dirty="0" sz="3100" spc="-215">
                <a:latin typeface="Georgia"/>
                <a:cs typeface="Georgia"/>
              </a:rPr>
              <a:t>e</a:t>
            </a:r>
            <a:r>
              <a:rPr dirty="0" sz="3100" spc="-305">
                <a:latin typeface="Georgia"/>
                <a:cs typeface="Georgia"/>
              </a:rPr>
              <a:t>a</a:t>
            </a:r>
            <a:r>
              <a:rPr dirty="0" sz="3100" spc="-240">
                <a:latin typeface="Georgia"/>
                <a:cs typeface="Georgia"/>
              </a:rPr>
              <a:t>r</a:t>
            </a:r>
            <a:r>
              <a:rPr dirty="0" sz="3100" spc="-210">
                <a:latin typeface="Georgia"/>
                <a:cs typeface="Georgia"/>
              </a:rPr>
              <a:t>e</a:t>
            </a:r>
            <a:r>
              <a:rPr dirty="0" sz="3100" spc="20">
                <a:latin typeface="Georgia"/>
                <a:cs typeface="Georgia"/>
              </a:rPr>
              <a:t> </a:t>
            </a:r>
            <a:r>
              <a:rPr dirty="0" sz="3100" spc="-150">
                <a:latin typeface="Georgia"/>
                <a:cs typeface="Georgia"/>
              </a:rPr>
              <a:t>b</a:t>
            </a:r>
            <a:r>
              <a:rPr dirty="0" sz="3100" spc="-305">
                <a:latin typeface="Georgia"/>
                <a:cs typeface="Georgia"/>
              </a:rPr>
              <a:t>a</a:t>
            </a:r>
            <a:r>
              <a:rPr dirty="0" sz="3100" spc="-220">
                <a:latin typeface="Georgia"/>
                <a:cs typeface="Georgia"/>
              </a:rPr>
              <a:t>s</a:t>
            </a:r>
            <a:r>
              <a:rPr dirty="0" sz="3100" spc="-210">
                <a:latin typeface="Georgia"/>
                <a:cs typeface="Georgia"/>
              </a:rPr>
              <a:t>e</a:t>
            </a:r>
            <a:r>
              <a:rPr dirty="0" sz="3100" spc="20">
                <a:latin typeface="Georgia"/>
                <a:cs typeface="Georgia"/>
              </a:rPr>
              <a:t> </a:t>
            </a:r>
            <a:r>
              <a:rPr dirty="0" sz="3100" spc="-125">
                <a:latin typeface="Georgia"/>
                <a:cs typeface="Georgia"/>
              </a:rPr>
              <a:t>c</a:t>
            </a:r>
            <a:r>
              <a:rPr dirty="0" sz="3100" spc="-85">
                <a:latin typeface="Georgia"/>
                <a:cs typeface="Georgia"/>
              </a:rPr>
              <a:t>o</a:t>
            </a:r>
            <a:r>
              <a:rPr dirty="0" sz="3100" spc="-245">
                <a:latin typeface="Georgia"/>
                <a:cs typeface="Georgia"/>
              </a:rPr>
              <a:t>n</a:t>
            </a:r>
            <a:r>
              <a:rPr dirty="0" sz="3100" spc="-85">
                <a:latin typeface="Georgia"/>
                <a:cs typeface="Georgia"/>
              </a:rPr>
              <a:t>o</a:t>
            </a:r>
            <a:r>
              <a:rPr dirty="0" sz="3100" spc="-220">
                <a:latin typeface="Georgia"/>
                <a:cs typeface="Georgia"/>
              </a:rPr>
              <a:t>s</a:t>
            </a:r>
            <a:r>
              <a:rPr dirty="0" sz="3100" spc="-125">
                <a:latin typeface="Georgia"/>
                <a:cs typeface="Georgia"/>
              </a:rPr>
              <a:t>c</a:t>
            </a:r>
            <a:r>
              <a:rPr dirty="0" sz="3100" spc="-200">
                <a:latin typeface="Georgia"/>
                <a:cs typeface="Georgia"/>
              </a:rPr>
              <a:t>i</a:t>
            </a:r>
            <a:r>
              <a:rPr dirty="0" sz="3100" spc="-175">
                <a:latin typeface="Georgia"/>
                <a:cs typeface="Georgia"/>
              </a:rPr>
              <a:t>t</a:t>
            </a:r>
            <a:r>
              <a:rPr dirty="0" sz="3100" spc="-240">
                <a:latin typeface="Georgia"/>
                <a:cs typeface="Georgia"/>
              </a:rPr>
              <a:t>i</a:t>
            </a:r>
            <a:r>
              <a:rPr dirty="0" sz="3100" spc="-155">
                <a:latin typeface="Georgia"/>
                <a:cs typeface="Georgia"/>
              </a:rPr>
              <a:t>v</a:t>
            </a:r>
            <a:r>
              <a:rPr dirty="0" sz="3100" spc="-305">
                <a:latin typeface="Georgia"/>
                <a:cs typeface="Georgia"/>
              </a:rPr>
              <a:t>a</a:t>
            </a:r>
            <a:endParaRPr sz="3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3500">
              <a:latin typeface="Georgia"/>
              <a:cs typeface="Georgia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dirty="0" sz="3100" spc="-190">
                <a:latin typeface="Georgia"/>
                <a:cs typeface="Georgia"/>
              </a:rPr>
              <a:t>Formazione</a:t>
            </a:r>
            <a:endParaRPr sz="3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3500">
              <a:latin typeface="Georgia"/>
              <a:cs typeface="Georgi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3100" spc="-190">
                <a:latin typeface="Georgia"/>
                <a:cs typeface="Georgia"/>
              </a:rPr>
              <a:t>Comunicazione</a:t>
            </a:r>
            <a:endParaRPr sz="3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3500">
              <a:latin typeface="Georgia"/>
              <a:cs typeface="Georgia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dirty="0" sz="3100" spc="-110">
                <a:latin typeface="Georgia"/>
                <a:cs typeface="Georgia"/>
              </a:rPr>
              <a:t>Q</a:t>
            </a:r>
            <a:r>
              <a:rPr dirty="0" sz="3100" spc="-90">
                <a:latin typeface="Georgia"/>
                <a:cs typeface="Georgia"/>
              </a:rPr>
              <a:t>u</a:t>
            </a:r>
            <a:r>
              <a:rPr dirty="0" sz="3100" spc="-305">
                <a:latin typeface="Georgia"/>
                <a:cs typeface="Georgia"/>
              </a:rPr>
              <a:t>a</a:t>
            </a:r>
            <a:r>
              <a:rPr dirty="0" sz="3100" spc="-180">
                <a:latin typeface="Georgia"/>
                <a:cs typeface="Georgia"/>
              </a:rPr>
              <a:t>l</a:t>
            </a:r>
            <a:r>
              <a:rPr dirty="0" sz="3100" spc="-210">
                <a:latin typeface="Georgia"/>
                <a:cs typeface="Georgia"/>
              </a:rPr>
              <a:t>e</a:t>
            </a:r>
            <a:r>
              <a:rPr dirty="0" sz="3100" spc="20">
                <a:latin typeface="Georgia"/>
                <a:cs typeface="Georgia"/>
              </a:rPr>
              <a:t> </a:t>
            </a:r>
            <a:r>
              <a:rPr dirty="0" sz="3100" spc="-305">
                <a:latin typeface="Georgia"/>
                <a:cs typeface="Georgia"/>
              </a:rPr>
              <a:t>a</a:t>
            </a:r>
            <a:r>
              <a:rPr dirty="0" sz="3100" spc="-220">
                <a:latin typeface="Georgia"/>
                <a:cs typeface="Georgia"/>
              </a:rPr>
              <a:t>ss</a:t>
            </a:r>
            <a:r>
              <a:rPr dirty="0" sz="3100" spc="-215">
                <a:latin typeface="Georgia"/>
                <a:cs typeface="Georgia"/>
              </a:rPr>
              <a:t>e</a:t>
            </a:r>
            <a:r>
              <a:rPr dirty="0" sz="3100" spc="-175">
                <a:latin typeface="Georgia"/>
                <a:cs typeface="Georgia"/>
              </a:rPr>
              <a:t>tt</a:t>
            </a:r>
            <a:r>
              <a:rPr dirty="0" sz="3100" spc="-90">
                <a:latin typeface="Georgia"/>
                <a:cs typeface="Georgia"/>
              </a:rPr>
              <a:t>o</a:t>
            </a:r>
            <a:r>
              <a:rPr dirty="0" sz="3100" spc="30">
                <a:latin typeface="Georgia"/>
                <a:cs typeface="Georgia"/>
              </a:rPr>
              <a:t> </a:t>
            </a:r>
            <a:r>
              <a:rPr dirty="0" sz="3100" spc="-200">
                <a:latin typeface="Georgia"/>
                <a:cs typeface="Georgia"/>
              </a:rPr>
              <a:t>i</a:t>
            </a:r>
            <a:r>
              <a:rPr dirty="0" sz="3100" spc="-220">
                <a:latin typeface="Georgia"/>
                <a:cs typeface="Georgia"/>
              </a:rPr>
              <a:t>s</a:t>
            </a:r>
            <a:r>
              <a:rPr dirty="0" sz="3100" spc="-175">
                <a:latin typeface="Georgia"/>
                <a:cs typeface="Georgia"/>
              </a:rPr>
              <a:t>t</a:t>
            </a:r>
            <a:r>
              <a:rPr dirty="0" sz="3100" spc="-200">
                <a:latin typeface="Georgia"/>
                <a:cs typeface="Georgia"/>
              </a:rPr>
              <a:t>i</a:t>
            </a:r>
            <a:r>
              <a:rPr dirty="0" sz="3100" spc="-175">
                <a:latin typeface="Georgia"/>
                <a:cs typeface="Georgia"/>
              </a:rPr>
              <a:t>t</a:t>
            </a:r>
            <a:r>
              <a:rPr dirty="0" sz="3100" spc="-275">
                <a:latin typeface="Georgia"/>
                <a:cs typeface="Georgia"/>
              </a:rPr>
              <a:t>u</a:t>
            </a:r>
            <a:r>
              <a:rPr dirty="0" sz="3100" spc="-55">
                <a:latin typeface="Georgia"/>
                <a:cs typeface="Georgia"/>
              </a:rPr>
              <a:t>z</a:t>
            </a:r>
            <a:r>
              <a:rPr dirty="0" sz="3100" spc="-200">
                <a:latin typeface="Georgia"/>
                <a:cs typeface="Georgia"/>
              </a:rPr>
              <a:t>i</a:t>
            </a:r>
            <a:r>
              <a:rPr dirty="0" sz="3100" spc="-85">
                <a:latin typeface="Georgia"/>
                <a:cs typeface="Georgia"/>
              </a:rPr>
              <a:t>o</a:t>
            </a:r>
            <a:r>
              <a:rPr dirty="0" sz="3100" spc="-245">
                <a:latin typeface="Georgia"/>
                <a:cs typeface="Georgia"/>
              </a:rPr>
              <a:t>n</a:t>
            </a:r>
            <a:r>
              <a:rPr dirty="0" sz="3100" spc="-305">
                <a:latin typeface="Georgia"/>
                <a:cs typeface="Georgia"/>
              </a:rPr>
              <a:t>a</a:t>
            </a:r>
            <a:r>
              <a:rPr dirty="0" sz="3100" spc="-180">
                <a:latin typeface="Georgia"/>
                <a:cs typeface="Georgia"/>
              </a:rPr>
              <a:t>l</a:t>
            </a:r>
            <a:r>
              <a:rPr dirty="0" sz="3100" spc="-215">
                <a:latin typeface="Georgia"/>
                <a:cs typeface="Georgia"/>
              </a:rPr>
              <a:t>e</a:t>
            </a:r>
            <a:r>
              <a:rPr dirty="0" sz="3100" spc="-355">
                <a:latin typeface="Georgia"/>
                <a:cs typeface="Georgia"/>
              </a:rPr>
              <a:t>?</a:t>
            </a:r>
            <a:endParaRPr sz="31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73850" y="889206"/>
            <a:ext cx="4254498" cy="51688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472C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2023-05-05T06:54:39Z</dcterms:created>
  <dcterms:modified xsi:type="dcterms:W3CDTF">2023-05-05T06:54:39Z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2023-05-04T00:00:00Z</vt:filetime>
  </property>
  <property fmtid="{D5CDD505-2E9C-101B-9397-08002B2CF9AE}" pid="3" name="LastSaved">
    <vt:filetime>2023-05-05T00:00:00Z</vt:filetime>
  </property>
</Properties>
</file>