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6" r:id="rId2"/>
    <p:sldId id="303" r:id="rId3"/>
    <p:sldId id="305" r:id="rId4"/>
    <p:sldId id="304" r:id="rId5"/>
    <p:sldId id="306" r:id="rId6"/>
    <p:sldId id="307" r:id="rId7"/>
    <p:sldId id="308" r:id="rId8"/>
    <p:sldId id="309" r:id="rId9"/>
    <p:sldId id="310" r:id="rId1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senza titolo" id="{FBAAC3BD-6880-4A9D-9E0F-7476FA6900A5}">
          <p14:sldIdLst>
            <p14:sldId id="256"/>
            <p14:sldId id="303"/>
            <p14:sldId id="305"/>
            <p14:sldId id="304"/>
            <p14:sldId id="306"/>
            <p14:sldId id="307"/>
            <p14:sldId id="308"/>
            <p14:sldId id="309"/>
            <p14:sldId id="3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3013"/>
    <a:srgbClr val="D141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31" autoAdjust="0"/>
    <p:restoredTop sz="94648" autoAdjust="0"/>
  </p:normalViewPr>
  <p:slideViewPr>
    <p:cSldViewPr snapToGrid="0" snapToObjects="1">
      <p:cViewPr varScale="1">
        <p:scale>
          <a:sx n="112" d="100"/>
          <a:sy n="112" d="100"/>
        </p:scale>
        <p:origin x="20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C68A3-539B-614C-AEED-9F3672566120}" type="datetimeFigureOut">
              <a:rPr lang="it-IT" smtClean="0"/>
              <a:t>04/05/23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C7824B-A553-014E-91C5-21C7C50A6CB1}" type="slidenum">
              <a:rPr lang="it-IT" smtClean="0"/>
              <a:t>‹N›</a:t>
            </a:fld>
            <a:endParaRPr lang="it-IT"/>
          </a:p>
        </p:txBody>
      </p:sp>
    </p:spTree>
    <p:extLst>
      <p:ext uri="{BB962C8B-B14F-4D97-AF65-F5344CB8AC3E}">
        <p14:creationId xmlns:p14="http://schemas.microsoft.com/office/powerpoint/2010/main" val="16692693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825F9-C3E2-E147-B6D3-335C60204E37}" type="datetimeFigureOut">
              <a:rPr lang="it-IT" smtClean="0"/>
              <a:t>04/05/23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8AB75-C383-C444-BAD8-6C37ACA0136C}" type="slidenum">
              <a:rPr lang="it-IT" smtClean="0"/>
              <a:t>‹N›</a:t>
            </a:fld>
            <a:endParaRPr lang="it-IT"/>
          </a:p>
        </p:txBody>
      </p:sp>
    </p:spTree>
    <p:extLst>
      <p:ext uri="{BB962C8B-B14F-4D97-AF65-F5344CB8AC3E}">
        <p14:creationId xmlns:p14="http://schemas.microsoft.com/office/powerpoint/2010/main" val="278867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olo">
    <p:spTree>
      <p:nvGrpSpPr>
        <p:cNvPr id="1" name=""/>
        <p:cNvGrpSpPr/>
        <p:nvPr/>
      </p:nvGrpSpPr>
      <p:grpSpPr>
        <a:xfrm>
          <a:off x="0" y="0"/>
          <a:ext cx="0" cy="0"/>
          <a:chOff x="0" y="0"/>
          <a:chExt cx="0" cy="0"/>
        </a:xfrm>
      </p:grpSpPr>
      <p:sp>
        <p:nvSpPr>
          <p:cNvPr id="4" name="Rettangolo 3"/>
          <p:cNvSpPr/>
          <p:nvPr userDrawn="1"/>
        </p:nvSpPr>
        <p:spPr>
          <a:xfrm>
            <a:off x="474341" y="2493698"/>
            <a:ext cx="8231383" cy="4013942"/>
          </a:xfrm>
          <a:prstGeom prst="rect">
            <a:avLst/>
          </a:prstGeom>
          <a:solidFill>
            <a:srgbClr val="EB30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440000" y="2988000"/>
            <a:ext cx="6400800" cy="1080000"/>
          </a:xfrm>
          <a:prstGeom prst="rect">
            <a:avLst/>
          </a:prstGeom>
        </p:spPr>
        <p:txBody>
          <a:bodyPr anchor="t" anchorCtr="0"/>
          <a:lstStyle>
            <a:lvl1pPr>
              <a:lnSpc>
                <a:spcPts val="4480"/>
              </a:lnSpc>
              <a:defRPr sz="4400" b="1" i="0">
                <a:solidFill>
                  <a:schemeClr val="bg1"/>
                </a:solidFill>
                <a:latin typeface="Helvetica Neue"/>
                <a:cs typeface="Helvetica Neue"/>
              </a:defRPr>
            </a:lvl1pPr>
          </a:lstStyle>
          <a:p>
            <a:r>
              <a:rPr lang="it-IT" dirty="0"/>
              <a:t>Fare clic per modificare stile</a:t>
            </a:r>
          </a:p>
        </p:txBody>
      </p:sp>
      <p:sp>
        <p:nvSpPr>
          <p:cNvPr id="3" name="Sottotitolo 2"/>
          <p:cNvSpPr>
            <a:spLocks noGrp="1"/>
          </p:cNvSpPr>
          <p:nvPr>
            <p:ph type="subTitle" idx="1"/>
          </p:nvPr>
        </p:nvSpPr>
        <p:spPr>
          <a:xfrm>
            <a:off x="1440000" y="4392000"/>
            <a:ext cx="6400800" cy="626400"/>
          </a:xfrm>
          <a:prstGeom prst="rect">
            <a:avLst/>
          </a:prstGeom>
        </p:spPr>
        <p:txBody>
          <a:bodyPr/>
          <a:lstStyle>
            <a:lvl1pPr marL="0" indent="0" algn="l">
              <a:lnSpc>
                <a:spcPts val="3120"/>
              </a:lnSpc>
              <a:buNone/>
              <a:defRPr sz="3000">
                <a:solidFill>
                  <a:srgbClr val="FFFFFF"/>
                </a:solidFill>
                <a:latin typeface="Helvetica Neue LT Std 55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pic>
        <p:nvPicPr>
          <p:cNvPr id="5" name="Immagin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9851" y="176196"/>
            <a:ext cx="4944963" cy="3219694"/>
          </a:xfrm>
          <a:prstGeom prst="rect">
            <a:avLst/>
          </a:prstGeom>
        </p:spPr>
      </p:pic>
    </p:spTree>
    <p:extLst>
      <p:ext uri="{BB962C8B-B14F-4D97-AF65-F5344CB8AC3E}">
        <p14:creationId xmlns:p14="http://schemas.microsoft.com/office/powerpoint/2010/main" val="299602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2 colonne">
    <p:spTree>
      <p:nvGrpSpPr>
        <p:cNvPr id="1" name=""/>
        <p:cNvGrpSpPr/>
        <p:nvPr/>
      </p:nvGrpSpPr>
      <p:grpSpPr>
        <a:xfrm>
          <a:off x="0" y="0"/>
          <a:ext cx="0" cy="0"/>
          <a:chOff x="0" y="0"/>
          <a:chExt cx="0" cy="0"/>
        </a:xfrm>
      </p:grpSpPr>
      <p:sp>
        <p:nvSpPr>
          <p:cNvPr id="2" name="Titolo 1"/>
          <p:cNvSpPr>
            <a:spLocks noGrp="1"/>
          </p:cNvSpPr>
          <p:nvPr>
            <p:ph type="title"/>
          </p:nvPr>
        </p:nvSpPr>
        <p:spPr>
          <a:xfrm>
            <a:off x="1440000" y="306000"/>
            <a:ext cx="7171200" cy="514800"/>
          </a:xfrm>
          <a:prstGeom prst="rect">
            <a:avLst/>
          </a:prstGeom>
        </p:spPr>
        <p:txBody>
          <a:bodyPr anchor="ctr" anchorCtr="0"/>
          <a:lstStyle>
            <a:lvl1pPr>
              <a:defRPr b="1" i="0">
                <a:latin typeface="Helvetica Neue"/>
                <a:cs typeface="Helvetica Neue"/>
              </a:defRPr>
            </a:lvl1pPr>
          </a:lstStyle>
          <a:p>
            <a:r>
              <a:rPr lang="it-IT" dirty="0"/>
              <a:t>Fare clic per modificare stile</a:t>
            </a:r>
          </a:p>
        </p:txBody>
      </p:sp>
      <p:sp>
        <p:nvSpPr>
          <p:cNvPr id="3" name="Segnaposto contenuto 2"/>
          <p:cNvSpPr>
            <a:spLocks noGrp="1"/>
          </p:cNvSpPr>
          <p:nvPr>
            <p:ph idx="1"/>
          </p:nvPr>
        </p:nvSpPr>
        <p:spPr>
          <a:xfrm>
            <a:off x="1440000" y="2394000"/>
            <a:ext cx="6562800" cy="3391200"/>
          </a:xfrm>
          <a:prstGeom prst="rect">
            <a:avLst/>
          </a:prstGeom>
        </p:spPr>
        <p:txBody>
          <a:bodyPr numCol="2" spcCol="360000">
            <a:normAutofit/>
          </a:bodyPr>
          <a:lstStyle>
            <a:lvl1pPr marL="0" indent="0" algn="just">
              <a:buNone/>
              <a:defRPr sz="3000">
                <a:solidFill>
                  <a:schemeClr val="tx1">
                    <a:lumMod val="50000"/>
                    <a:lumOff val="50000"/>
                  </a:schemeClr>
                </a:solidFill>
                <a:latin typeface="Helvetica Neue"/>
                <a:cs typeface="Helvetica Neue"/>
              </a:defRPr>
            </a:lvl1pPr>
          </a:lstStyle>
          <a:p>
            <a:pPr lvl="0"/>
            <a:r>
              <a:rPr lang="it-IT" dirty="0"/>
              <a:t>Fare clic per modificare gli stili del testo dello schema</a:t>
            </a:r>
          </a:p>
        </p:txBody>
      </p:sp>
      <p:sp>
        <p:nvSpPr>
          <p:cNvPr id="6" name="Segnaposto numero diapositiva 5"/>
          <p:cNvSpPr>
            <a:spLocks noGrp="1"/>
          </p:cNvSpPr>
          <p:nvPr>
            <p:ph type="sldNum" sz="quarter" idx="12"/>
          </p:nvPr>
        </p:nvSpPr>
        <p:spPr>
          <a:xfrm>
            <a:off x="8270226" y="6306345"/>
            <a:ext cx="416574" cy="365125"/>
          </a:xfrm>
          <a:prstGeom prst="rect">
            <a:avLst/>
          </a:prstGeom>
        </p:spPr>
        <p:txBody>
          <a:bodyPr anchor="t" anchorCtr="0"/>
          <a:lstStyle>
            <a:lvl1pPr>
              <a:defRPr sz="900" b="0" i="0">
                <a:solidFill>
                  <a:schemeClr val="tx1">
                    <a:lumMod val="50000"/>
                    <a:lumOff val="50000"/>
                  </a:schemeClr>
                </a:solidFill>
                <a:latin typeface="Helvetica Neue Light"/>
                <a:cs typeface="Helvetica Neue Light"/>
              </a:defRPr>
            </a:lvl1pPr>
          </a:lstStyle>
          <a:p>
            <a:fld id="{E0F8B7D7-B5E3-644D-9856-CC0934E69055}" type="slidenum">
              <a:rPr lang="it-IT" smtClean="0"/>
              <a:pPr/>
              <a:t>‹N›</a:t>
            </a:fld>
            <a:endParaRPr lang="it-IT" dirty="0"/>
          </a:p>
        </p:txBody>
      </p:sp>
      <p:sp>
        <p:nvSpPr>
          <p:cNvPr id="8" name="Segnaposto testo 7"/>
          <p:cNvSpPr>
            <a:spLocks noGrp="1"/>
          </p:cNvSpPr>
          <p:nvPr>
            <p:ph type="body" sz="quarter" idx="13" hasCustomPrompt="1"/>
          </p:nvPr>
        </p:nvSpPr>
        <p:spPr>
          <a:xfrm>
            <a:off x="1440000" y="842400"/>
            <a:ext cx="7171200" cy="327600"/>
          </a:xfrm>
          <a:prstGeom prst="rect">
            <a:avLst/>
          </a:prstGeom>
        </p:spPr>
        <p:txBody>
          <a:bodyPr anchor="ctr" anchorCtr="0">
            <a:noAutofit/>
          </a:bodyPr>
          <a:lstStyle>
            <a:lvl1pPr marL="0" indent="0">
              <a:buNone/>
              <a:defRPr sz="2600" b="0" i="0">
                <a:solidFill>
                  <a:srgbClr val="595959"/>
                </a:solidFill>
                <a:latin typeface="Helvetica Neue Medium"/>
                <a:cs typeface="Helvetica Neue Medium"/>
              </a:defRPr>
            </a:lvl1pPr>
          </a:lstStyle>
          <a:p>
            <a:pPr lvl="0"/>
            <a:r>
              <a:rPr lang="it-IT" dirty="0"/>
              <a:t>Sottotitolo</a:t>
            </a:r>
          </a:p>
        </p:txBody>
      </p:sp>
      <p:pic>
        <p:nvPicPr>
          <p:cNvPr id="11" name="Immagine 10" descr="unim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535" y="6339386"/>
            <a:ext cx="935998" cy="175104"/>
          </a:xfrm>
          <a:prstGeom prst="rect">
            <a:avLst/>
          </a:prstGeom>
        </p:spPr>
      </p:pic>
      <p:sp>
        <p:nvSpPr>
          <p:cNvPr id="9" name="Segnaposto data 3"/>
          <p:cNvSpPr>
            <a:spLocks noGrp="1"/>
          </p:cNvSpPr>
          <p:nvPr>
            <p:ph type="dt" sz="half" idx="10"/>
          </p:nvPr>
        </p:nvSpPr>
        <p:spPr>
          <a:xfrm>
            <a:off x="1440000" y="6306345"/>
            <a:ext cx="932895" cy="365125"/>
          </a:xfrm>
          <a:prstGeom prst="rect">
            <a:avLst/>
          </a:prstGeom>
        </p:spPr>
        <p:txBody>
          <a:bodyPr anchor="t" anchorCtr="0"/>
          <a:lstStyle>
            <a:lvl1pPr>
              <a:defRPr sz="1000" b="0" i="0">
                <a:solidFill>
                  <a:schemeClr val="tx1">
                    <a:lumMod val="50000"/>
                    <a:lumOff val="50000"/>
                  </a:schemeClr>
                </a:solidFill>
                <a:latin typeface="Helvetica Neue Light"/>
                <a:cs typeface="Helvetica Neue Light"/>
              </a:defRPr>
            </a:lvl1pPr>
          </a:lstStyle>
          <a:p>
            <a:r>
              <a:rPr lang="it-IT" dirty="0"/>
              <a:t>gg/mm/</a:t>
            </a:r>
            <a:r>
              <a:rPr lang="it-IT" dirty="0" err="1"/>
              <a:t>aaaa</a:t>
            </a:r>
            <a:endParaRPr lang="it-IT" dirty="0"/>
          </a:p>
        </p:txBody>
      </p:sp>
      <p:sp>
        <p:nvSpPr>
          <p:cNvPr id="10" name="Segnaposto piè di pagina 4"/>
          <p:cNvSpPr>
            <a:spLocks noGrp="1"/>
          </p:cNvSpPr>
          <p:nvPr>
            <p:ph type="ftr" sz="quarter" idx="11"/>
          </p:nvPr>
        </p:nvSpPr>
        <p:spPr>
          <a:xfrm>
            <a:off x="2568824" y="6306345"/>
            <a:ext cx="5175215" cy="365125"/>
          </a:xfrm>
          <a:prstGeom prst="rect">
            <a:avLst/>
          </a:prstGeom>
        </p:spPr>
        <p:txBody>
          <a:bodyPr anchor="t" anchorCtr="0"/>
          <a:lstStyle>
            <a:lvl1pPr algn="l">
              <a:defRPr sz="1000" b="0" i="0">
                <a:solidFill>
                  <a:schemeClr val="tx1">
                    <a:lumMod val="50000"/>
                    <a:lumOff val="50000"/>
                  </a:schemeClr>
                </a:solidFill>
                <a:latin typeface="Helvetica Neue Light"/>
                <a:cs typeface="Helvetica Neue Light"/>
              </a:defRPr>
            </a:lvl1pPr>
          </a:lstStyle>
          <a:p>
            <a:r>
              <a:rPr lang="it-IT" dirty="0"/>
              <a:t>Nome insegnamento</a:t>
            </a:r>
          </a:p>
        </p:txBody>
      </p:sp>
    </p:spTree>
    <p:extLst>
      <p:ext uri="{BB962C8B-B14F-4D97-AF65-F5344CB8AC3E}">
        <p14:creationId xmlns:p14="http://schemas.microsoft.com/office/powerpoint/2010/main" val="362647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to 1 colonne">
    <p:spTree>
      <p:nvGrpSpPr>
        <p:cNvPr id="1" name=""/>
        <p:cNvGrpSpPr/>
        <p:nvPr/>
      </p:nvGrpSpPr>
      <p:grpSpPr>
        <a:xfrm>
          <a:off x="0" y="0"/>
          <a:ext cx="0" cy="0"/>
          <a:chOff x="0" y="0"/>
          <a:chExt cx="0" cy="0"/>
        </a:xfrm>
      </p:grpSpPr>
      <p:sp>
        <p:nvSpPr>
          <p:cNvPr id="3" name="Titolo 1"/>
          <p:cNvSpPr>
            <a:spLocks noGrp="1"/>
          </p:cNvSpPr>
          <p:nvPr>
            <p:ph type="title"/>
          </p:nvPr>
        </p:nvSpPr>
        <p:spPr>
          <a:xfrm>
            <a:off x="1440000" y="306000"/>
            <a:ext cx="7171200" cy="514800"/>
          </a:xfrm>
          <a:prstGeom prst="rect">
            <a:avLst/>
          </a:prstGeom>
        </p:spPr>
        <p:txBody>
          <a:bodyPr anchor="ctr" anchorCtr="0"/>
          <a:lstStyle>
            <a:lvl1pPr>
              <a:defRPr b="1" i="0">
                <a:latin typeface="Helvetica Neue"/>
                <a:cs typeface="Helvetica Neue"/>
              </a:defRPr>
            </a:lvl1pPr>
          </a:lstStyle>
          <a:p>
            <a:r>
              <a:rPr lang="it-IT" dirty="0"/>
              <a:t>Fare clic per modificare stile</a:t>
            </a:r>
          </a:p>
        </p:txBody>
      </p:sp>
      <p:sp>
        <p:nvSpPr>
          <p:cNvPr id="4" name="Segnaposto contenuto 2"/>
          <p:cNvSpPr>
            <a:spLocks noGrp="1"/>
          </p:cNvSpPr>
          <p:nvPr>
            <p:ph idx="1"/>
          </p:nvPr>
        </p:nvSpPr>
        <p:spPr>
          <a:xfrm>
            <a:off x="1440000" y="2394000"/>
            <a:ext cx="6562800" cy="3391200"/>
          </a:xfrm>
          <a:prstGeom prst="rect">
            <a:avLst/>
          </a:prstGeom>
        </p:spPr>
        <p:txBody>
          <a:bodyPr numCol="1" spcCol="360000">
            <a:normAutofit/>
          </a:bodyPr>
          <a:lstStyle>
            <a:lvl1pPr marL="0" indent="0" algn="just">
              <a:buNone/>
              <a:defRPr sz="3000">
                <a:solidFill>
                  <a:schemeClr val="tx1">
                    <a:lumMod val="50000"/>
                    <a:lumOff val="50000"/>
                  </a:schemeClr>
                </a:solidFill>
                <a:latin typeface="Helvetica Neue"/>
                <a:cs typeface="Helvetica Neue"/>
              </a:defRPr>
            </a:lvl1pPr>
          </a:lstStyle>
          <a:p>
            <a:pPr lvl="0"/>
            <a:r>
              <a:rPr lang="it-IT" dirty="0"/>
              <a:t>Fare clic per modificare gli stili del testo dello schema</a:t>
            </a:r>
          </a:p>
        </p:txBody>
      </p:sp>
      <p:sp>
        <p:nvSpPr>
          <p:cNvPr id="5" name="Segnaposto data 3"/>
          <p:cNvSpPr>
            <a:spLocks noGrp="1"/>
          </p:cNvSpPr>
          <p:nvPr>
            <p:ph type="dt" sz="half" idx="10"/>
          </p:nvPr>
        </p:nvSpPr>
        <p:spPr>
          <a:xfrm>
            <a:off x="1440000" y="6306345"/>
            <a:ext cx="932895" cy="365125"/>
          </a:xfrm>
          <a:prstGeom prst="rect">
            <a:avLst/>
          </a:prstGeom>
        </p:spPr>
        <p:txBody>
          <a:bodyPr anchor="t" anchorCtr="0"/>
          <a:lstStyle>
            <a:lvl1pPr>
              <a:defRPr sz="1000" b="0" i="0">
                <a:solidFill>
                  <a:schemeClr val="tx1">
                    <a:lumMod val="50000"/>
                    <a:lumOff val="50000"/>
                  </a:schemeClr>
                </a:solidFill>
                <a:latin typeface="Helvetica Neue Light"/>
                <a:cs typeface="Helvetica Neue Light"/>
              </a:defRPr>
            </a:lvl1pPr>
          </a:lstStyle>
          <a:p>
            <a:r>
              <a:rPr lang="it-IT" dirty="0"/>
              <a:t>gg/mm/</a:t>
            </a:r>
            <a:r>
              <a:rPr lang="it-IT" dirty="0" err="1"/>
              <a:t>aaaa</a:t>
            </a:r>
            <a:endParaRPr lang="it-IT" dirty="0"/>
          </a:p>
        </p:txBody>
      </p:sp>
      <p:sp>
        <p:nvSpPr>
          <p:cNvPr id="6" name="Segnaposto piè di pagina 4"/>
          <p:cNvSpPr>
            <a:spLocks noGrp="1"/>
          </p:cNvSpPr>
          <p:nvPr>
            <p:ph type="ftr" sz="quarter" idx="11"/>
          </p:nvPr>
        </p:nvSpPr>
        <p:spPr>
          <a:xfrm>
            <a:off x="2568824" y="6306345"/>
            <a:ext cx="5175215" cy="365125"/>
          </a:xfrm>
          <a:prstGeom prst="rect">
            <a:avLst/>
          </a:prstGeom>
        </p:spPr>
        <p:txBody>
          <a:bodyPr anchor="t" anchorCtr="0"/>
          <a:lstStyle>
            <a:lvl1pPr algn="l">
              <a:defRPr sz="1000" b="0" i="0">
                <a:solidFill>
                  <a:schemeClr val="tx1">
                    <a:lumMod val="50000"/>
                    <a:lumOff val="50000"/>
                  </a:schemeClr>
                </a:solidFill>
                <a:latin typeface="Helvetica Neue Light"/>
                <a:cs typeface="Helvetica Neue Light"/>
              </a:defRPr>
            </a:lvl1pPr>
          </a:lstStyle>
          <a:p>
            <a:r>
              <a:rPr lang="it-IT" dirty="0"/>
              <a:t>Nome insegnamento</a:t>
            </a:r>
          </a:p>
        </p:txBody>
      </p:sp>
      <p:sp>
        <p:nvSpPr>
          <p:cNvPr id="7" name="Segnaposto numero diapositiva 5"/>
          <p:cNvSpPr>
            <a:spLocks noGrp="1"/>
          </p:cNvSpPr>
          <p:nvPr>
            <p:ph type="sldNum" sz="quarter" idx="12"/>
          </p:nvPr>
        </p:nvSpPr>
        <p:spPr>
          <a:xfrm>
            <a:off x="8270226" y="6306345"/>
            <a:ext cx="416574" cy="365125"/>
          </a:xfrm>
          <a:prstGeom prst="rect">
            <a:avLst/>
          </a:prstGeom>
        </p:spPr>
        <p:txBody>
          <a:bodyPr anchor="t" anchorCtr="0"/>
          <a:lstStyle>
            <a:lvl1pPr>
              <a:defRPr sz="900" b="0" i="0">
                <a:solidFill>
                  <a:schemeClr val="tx1">
                    <a:lumMod val="50000"/>
                    <a:lumOff val="50000"/>
                  </a:schemeClr>
                </a:solidFill>
                <a:latin typeface="Helvetica Neue Light"/>
                <a:cs typeface="Helvetica Neue Light"/>
              </a:defRPr>
            </a:lvl1pPr>
          </a:lstStyle>
          <a:p>
            <a:fld id="{E0F8B7D7-B5E3-644D-9856-CC0934E69055}" type="slidenum">
              <a:rPr lang="it-IT" smtClean="0"/>
              <a:pPr/>
              <a:t>‹N›</a:t>
            </a:fld>
            <a:endParaRPr lang="it-IT" dirty="0"/>
          </a:p>
        </p:txBody>
      </p:sp>
      <p:sp>
        <p:nvSpPr>
          <p:cNvPr id="8" name="Segnaposto testo 7"/>
          <p:cNvSpPr>
            <a:spLocks noGrp="1"/>
          </p:cNvSpPr>
          <p:nvPr>
            <p:ph type="body" sz="quarter" idx="13" hasCustomPrompt="1"/>
          </p:nvPr>
        </p:nvSpPr>
        <p:spPr>
          <a:xfrm>
            <a:off x="1440000" y="842400"/>
            <a:ext cx="7171200" cy="327600"/>
          </a:xfrm>
          <a:prstGeom prst="rect">
            <a:avLst/>
          </a:prstGeom>
        </p:spPr>
        <p:txBody>
          <a:bodyPr anchor="ctr" anchorCtr="0">
            <a:noAutofit/>
          </a:bodyPr>
          <a:lstStyle>
            <a:lvl1pPr marL="0" indent="0">
              <a:buNone/>
              <a:defRPr sz="2600" b="0" i="0">
                <a:solidFill>
                  <a:srgbClr val="595959"/>
                </a:solidFill>
                <a:latin typeface="Helvetica Neue Medium"/>
                <a:cs typeface="Helvetica Neue Medium"/>
              </a:defRPr>
            </a:lvl1pPr>
          </a:lstStyle>
          <a:p>
            <a:pPr lvl="0"/>
            <a:r>
              <a:rPr lang="it-IT" dirty="0"/>
              <a:t>Sottotitolo</a:t>
            </a:r>
          </a:p>
        </p:txBody>
      </p:sp>
      <p:pic>
        <p:nvPicPr>
          <p:cNvPr id="9" name="Immagine 8" descr="unim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535" y="6339386"/>
            <a:ext cx="935998" cy="175104"/>
          </a:xfrm>
          <a:prstGeom prst="rect">
            <a:avLst/>
          </a:prstGeom>
        </p:spPr>
      </p:pic>
    </p:spTree>
    <p:extLst>
      <p:ext uri="{BB962C8B-B14F-4D97-AF65-F5344CB8AC3E}">
        <p14:creationId xmlns:p14="http://schemas.microsoft.com/office/powerpoint/2010/main" val="2578375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4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p:txStyles>
    <p:titleStyle>
      <a:lvl1pPr algn="l" defTabSz="457200" rtl="0" eaLnBrk="1" latinLnBrk="0" hangingPunct="1">
        <a:spcBef>
          <a:spcPct val="0"/>
        </a:spcBef>
        <a:buNone/>
        <a:defRPr sz="3600" b="1" kern="1200">
          <a:solidFill>
            <a:schemeClr val="tx1">
              <a:lumMod val="65000"/>
              <a:lumOff val="3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ttangolo 19">
            <a:extLst>
              <a:ext uri="{FF2B5EF4-FFF2-40B4-BE49-F238E27FC236}">
                <a16:creationId xmlns:a16="http://schemas.microsoft.com/office/drawing/2014/main" id="{A2B452F2-7C9E-4D68-846A-18C2E61A0D60}"/>
              </a:ext>
            </a:extLst>
          </p:cNvPr>
          <p:cNvSpPr/>
          <p:nvPr/>
        </p:nvSpPr>
        <p:spPr>
          <a:xfrm>
            <a:off x="363894" y="2295331"/>
            <a:ext cx="8462865" cy="4245428"/>
          </a:xfrm>
          <a:prstGeom prst="rect">
            <a:avLst/>
          </a:prstGeom>
          <a:solidFill>
            <a:srgbClr val="D141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Titolo 3">
            <a:extLst>
              <a:ext uri="{FF2B5EF4-FFF2-40B4-BE49-F238E27FC236}">
                <a16:creationId xmlns:a16="http://schemas.microsoft.com/office/drawing/2014/main" id="{82596B8F-7E00-4A04-8E1A-DEFCCC11F17D}"/>
              </a:ext>
            </a:extLst>
          </p:cNvPr>
          <p:cNvSpPr>
            <a:spLocks noGrp="1"/>
          </p:cNvSpPr>
          <p:nvPr>
            <p:ph type="ctrTitle"/>
          </p:nvPr>
        </p:nvSpPr>
        <p:spPr>
          <a:xfrm>
            <a:off x="771525" y="2535104"/>
            <a:ext cx="7772400" cy="1856895"/>
          </a:xfrm>
        </p:spPr>
        <p:txBody>
          <a:bodyPr/>
          <a:lstStyle/>
          <a:p>
            <a:pPr algn="ctr"/>
            <a:r>
              <a:rPr lang="it-IT" sz="3400" dirty="0"/>
              <a:t>Povertà e migrazioni: quale conoscenza per quale programmazione?</a:t>
            </a:r>
          </a:p>
        </p:txBody>
      </p:sp>
      <p:sp>
        <p:nvSpPr>
          <p:cNvPr id="5" name="Sottotitolo 4">
            <a:extLst>
              <a:ext uri="{FF2B5EF4-FFF2-40B4-BE49-F238E27FC236}">
                <a16:creationId xmlns:a16="http://schemas.microsoft.com/office/drawing/2014/main" id="{632CED0B-6EFE-4B09-8710-73C87AC92767}"/>
              </a:ext>
            </a:extLst>
          </p:cNvPr>
          <p:cNvSpPr>
            <a:spLocks noGrp="1"/>
          </p:cNvSpPr>
          <p:nvPr>
            <p:ph type="subTitle" idx="1"/>
          </p:nvPr>
        </p:nvSpPr>
        <p:spPr>
          <a:xfrm>
            <a:off x="732489" y="4506300"/>
            <a:ext cx="7679021" cy="1654470"/>
          </a:xfrm>
        </p:spPr>
        <p:txBody>
          <a:bodyPr/>
          <a:lstStyle/>
          <a:p>
            <a:pPr algn="ctr"/>
            <a:r>
              <a:rPr lang="it-IT" sz="2000" dirty="0"/>
              <a:t>«Conoscere per intervenire: dati, analisi e politiche per il welfare locale»</a:t>
            </a:r>
          </a:p>
          <a:p>
            <a:pPr algn="ctr"/>
            <a:r>
              <a:rPr lang="it-IT" sz="2000" dirty="0"/>
              <a:t>Modena – 5 Maggio 2023</a:t>
            </a:r>
          </a:p>
        </p:txBody>
      </p:sp>
      <p:pic>
        <p:nvPicPr>
          <p:cNvPr id="19" name="Immagine 18">
            <a:extLst>
              <a:ext uri="{FF2B5EF4-FFF2-40B4-BE49-F238E27FC236}">
                <a16:creationId xmlns:a16="http://schemas.microsoft.com/office/drawing/2014/main" id="{8A0BF1E2-7028-4B1F-A36B-26745585CC23}"/>
              </a:ext>
            </a:extLst>
          </p:cNvPr>
          <p:cNvPicPr>
            <a:picLocks noChangeAspect="1"/>
          </p:cNvPicPr>
          <p:nvPr/>
        </p:nvPicPr>
        <p:blipFill>
          <a:blip r:embed="rId2"/>
          <a:stretch>
            <a:fillRect/>
          </a:stretch>
        </p:blipFill>
        <p:spPr>
          <a:xfrm>
            <a:off x="529585" y="602921"/>
            <a:ext cx="3470915" cy="1250022"/>
          </a:xfrm>
          <a:prstGeom prst="rect">
            <a:avLst/>
          </a:prstGeom>
        </p:spPr>
      </p:pic>
    </p:spTree>
    <p:extLst>
      <p:ext uri="{BB962C8B-B14F-4D97-AF65-F5344CB8AC3E}">
        <p14:creationId xmlns:p14="http://schemas.microsoft.com/office/powerpoint/2010/main" val="370342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a:bodyPr>
          <a:lstStyle/>
          <a:p>
            <a:r>
              <a:rPr lang="en-GB" sz="2400" dirty="0">
                <a:latin typeface="Helvetica Neue" panose="02000503000000020004" pitchFamily="2" charset="0"/>
                <a:ea typeface="Helvetica Neue" panose="02000503000000020004" pitchFamily="2" charset="0"/>
                <a:cs typeface="Helvetica Neue" panose="02000503000000020004" pitchFamily="2" charset="0"/>
              </a:rPr>
              <a:t>(Fonte: </a:t>
            </a:r>
            <a:r>
              <a:rPr lang="en-GB" sz="2400" dirty="0" err="1">
                <a:latin typeface="Helvetica Neue" panose="02000503000000020004" pitchFamily="2" charset="0"/>
                <a:ea typeface="Helvetica Neue" panose="02000503000000020004" pitchFamily="2" charset="0"/>
                <a:cs typeface="Helvetica Neue" panose="02000503000000020004" pitchFamily="2" charset="0"/>
              </a:rPr>
              <a:t>Rapporto</a:t>
            </a:r>
            <a:r>
              <a:rPr lang="en-GB" sz="2400" dirty="0">
                <a:latin typeface="Helvetica Neue" panose="02000503000000020004" pitchFamily="2" charset="0"/>
                <a:ea typeface="Helvetica Neue" panose="02000503000000020004" pitchFamily="2" charset="0"/>
                <a:cs typeface="Helvetica Neue" panose="02000503000000020004" pitchFamily="2" charset="0"/>
              </a:rPr>
              <a:t> ISTAT 2022)</a:t>
            </a:r>
          </a:p>
          <a:p>
            <a:endParaRPr lang="en-GB" sz="2400" dirty="0">
              <a:latin typeface="Helvetica Neue" panose="02000503000000020004" pitchFamily="2" charset="0"/>
              <a:ea typeface="Helvetica Neue" panose="02000503000000020004" pitchFamily="2" charset="0"/>
              <a:cs typeface="Helvetica Neue" panose="02000503000000020004" pitchFamily="2" charset="0"/>
            </a:endParaRPr>
          </a:p>
          <a:p>
            <a:pPr marL="361950" indent="-361950">
              <a:buFont typeface="Wingdings" pitchFamily="2" charset="2"/>
              <a:buChar char="à"/>
            </a:pPr>
            <a:r>
              <a:rPr lang="it-IT" sz="2000" dirty="0">
                <a:effectLst/>
                <a:latin typeface="ArialMT"/>
                <a:ea typeface="Calibri" panose="020F0502020204030204" pitchFamily="34" charset="0"/>
                <a:cs typeface="Times New Roman" panose="02020603050405020304" pitchFamily="18" charset="0"/>
              </a:rPr>
              <a:t>Gli stranieri in povertà assoluta sono oltre un milione e 600mila, con una </a:t>
            </a:r>
            <a:r>
              <a:rPr lang="it-IT" sz="2000" b="1" dirty="0">
                <a:effectLst/>
                <a:latin typeface="ArialMT"/>
                <a:ea typeface="Calibri" panose="020F0502020204030204" pitchFamily="34" charset="0"/>
                <a:cs typeface="Times New Roman" panose="02020603050405020304" pitchFamily="18" charset="0"/>
              </a:rPr>
              <a:t>incidenza pari al 32,4%, </a:t>
            </a:r>
            <a:r>
              <a:rPr lang="it-IT" sz="2000" dirty="0">
                <a:effectLst/>
                <a:latin typeface="ArialMT"/>
                <a:ea typeface="Calibri" panose="020F0502020204030204" pitchFamily="34" charset="0"/>
                <a:cs typeface="Times New Roman" panose="02020603050405020304" pitchFamily="18" charset="0"/>
              </a:rPr>
              <a:t>oltre quattro volte superiore a quella degli italiani. </a:t>
            </a:r>
            <a:endParaRPr lang="en-GB" sz="2000" dirty="0">
              <a:effectLst/>
              <a:latin typeface="Helvetica Neue" panose="02000503000000020004" pitchFamily="2" charset="0"/>
              <a:ea typeface="Helvetica Neue" panose="02000503000000020004" pitchFamily="2" charset="0"/>
              <a:cs typeface="Helvetica Neue" panose="02000503000000020004" pitchFamily="2" charset="0"/>
            </a:endParaRPr>
          </a:p>
          <a:p>
            <a:pPr marL="361950" indent="-361950">
              <a:buFont typeface="Wingdings" pitchFamily="2" charset="2"/>
              <a:buChar char="à"/>
            </a:pPr>
            <a:r>
              <a:rPr lang="it-IT" sz="2000" dirty="0">
                <a:effectLst/>
                <a:latin typeface="ArialMT"/>
                <a:ea typeface="Calibri" panose="020F0502020204030204" pitchFamily="34" charset="0"/>
                <a:cs typeface="Times New Roman" panose="02020603050405020304" pitchFamily="18" charset="0"/>
              </a:rPr>
              <a:t>Rispetto al 2020 si registra un </a:t>
            </a:r>
            <a:r>
              <a:rPr lang="it-IT" sz="2000" b="1" dirty="0">
                <a:effectLst/>
                <a:latin typeface="ArialMT"/>
                <a:ea typeface="Calibri" panose="020F0502020204030204" pitchFamily="34" charset="0"/>
                <a:cs typeface="Times New Roman" panose="02020603050405020304" pitchFamily="18" charset="0"/>
              </a:rPr>
              <a:t>incremento della povert</a:t>
            </a:r>
            <a:r>
              <a:rPr lang="it-IT" sz="2000" b="1" dirty="0">
                <a:latin typeface="ArialMT"/>
                <a:ea typeface="Calibri" panose="020F0502020204030204" pitchFamily="34" charset="0"/>
                <a:cs typeface="Times New Roman" panose="02020603050405020304" pitchFamily="18" charset="0"/>
              </a:rPr>
              <a:t>à</a:t>
            </a:r>
            <a:r>
              <a:rPr lang="it-IT" sz="2000" b="1" dirty="0">
                <a:effectLst/>
                <a:latin typeface="ArialMT"/>
                <a:ea typeface="Calibri" panose="020F0502020204030204" pitchFamily="34" charset="0"/>
                <a:cs typeface="Times New Roman" panose="02020603050405020304" pitchFamily="18" charset="0"/>
              </a:rPr>
              <a:t> assoluta </a:t>
            </a:r>
            <a:r>
              <a:rPr lang="it-IT" sz="2000" dirty="0">
                <a:effectLst/>
                <a:latin typeface="ArialMT"/>
                <a:ea typeface="Calibri" panose="020F0502020204030204" pitchFamily="34" charset="0"/>
                <a:cs typeface="Times New Roman" panose="02020603050405020304" pitchFamily="18" charset="0"/>
              </a:rPr>
              <a:t>per gli stranieri sia nel Centro che nel Mezzogiorno.</a:t>
            </a:r>
            <a:endParaRPr lang="en-GB" sz="2000" dirty="0">
              <a:latin typeface="Helvetica Neue" panose="02000503000000020004" pitchFamily="2" charset="0"/>
              <a:ea typeface="Helvetica Neue" panose="02000503000000020004" pitchFamily="2" charset="0"/>
              <a:cs typeface="Helvetica Neue" panose="02000503000000020004" pitchFamily="2" charset="0"/>
            </a:endParaRPr>
          </a:p>
          <a:p>
            <a:pPr marL="361950" indent="-361950">
              <a:buFont typeface="Wingdings" pitchFamily="2" charset="2"/>
              <a:buChar char="à"/>
            </a:pPr>
            <a:r>
              <a:rPr lang="it-IT" sz="2000" dirty="0">
                <a:effectLst/>
                <a:latin typeface="ArialMT"/>
                <a:ea typeface="Calibri" panose="020F0502020204030204" pitchFamily="34" charset="0"/>
                <a:cs typeface="Times New Roman" panose="02020603050405020304" pitchFamily="18" charset="0"/>
              </a:rPr>
              <a:t>Le </a:t>
            </a:r>
            <a:r>
              <a:rPr lang="it-IT" sz="2000" b="1" dirty="0">
                <a:effectLst/>
                <a:latin typeface="ArialMT"/>
                <a:ea typeface="Calibri" panose="020F0502020204030204" pitchFamily="34" charset="0"/>
                <a:cs typeface="Times New Roman" panose="02020603050405020304" pitchFamily="18" charset="0"/>
              </a:rPr>
              <a:t>famiglie </a:t>
            </a:r>
            <a:r>
              <a:rPr lang="it-IT" sz="2000" dirty="0">
                <a:effectLst/>
                <a:latin typeface="ArialMT"/>
                <a:ea typeface="Calibri" panose="020F0502020204030204" pitchFamily="34" charset="0"/>
                <a:cs typeface="Times New Roman" panose="02020603050405020304" pitchFamily="18" charset="0"/>
              </a:rPr>
              <a:t>in povertà assoluta sono nel 68,7% dei casi famiglie di soli italiani (quasi 1 milione e 350mila) e </a:t>
            </a:r>
            <a:r>
              <a:rPr lang="it-IT" sz="2000" b="1" dirty="0">
                <a:effectLst/>
                <a:latin typeface="ArialMT"/>
                <a:ea typeface="Calibri" panose="020F0502020204030204" pitchFamily="34" charset="0"/>
                <a:cs typeface="Times New Roman" panose="02020603050405020304" pitchFamily="18" charset="0"/>
              </a:rPr>
              <a:t>per il restante 31,3% famiglie con stranieri </a:t>
            </a:r>
            <a:r>
              <a:rPr lang="it-IT" sz="2000" dirty="0">
                <a:effectLst/>
                <a:latin typeface="ArialMT"/>
                <a:ea typeface="Calibri" panose="020F0502020204030204" pitchFamily="34" charset="0"/>
                <a:cs typeface="Times New Roman" panose="02020603050405020304" pitchFamily="18" charset="0"/>
              </a:rPr>
              <a:t>(oltre 614mila), </a:t>
            </a:r>
            <a:r>
              <a:rPr lang="it-IT" sz="2000" b="1" dirty="0">
                <a:effectLst/>
                <a:latin typeface="ArialMT"/>
                <a:ea typeface="Calibri" panose="020F0502020204030204" pitchFamily="34" charset="0"/>
                <a:cs typeface="Times New Roman" panose="02020603050405020304" pitchFamily="18" charset="0"/>
              </a:rPr>
              <a:t>pur rappresentando queste ultime solo il 9% del totale</a:t>
            </a:r>
            <a:r>
              <a:rPr lang="it-IT" sz="2000" b="1" dirty="0">
                <a:latin typeface="ArialMT"/>
                <a:ea typeface="Calibri" panose="020F0502020204030204" pitchFamily="34" charset="0"/>
                <a:cs typeface="Times New Roman" panose="02020603050405020304" pitchFamily="18" charset="0"/>
              </a:rPr>
              <a:t>.</a:t>
            </a:r>
            <a:endParaRPr lang="en-GB" sz="2000" b="1" dirty="0">
              <a:effectLst/>
              <a:latin typeface="Helvetica Neue" panose="02000503000000020004" pitchFamily="2" charset="0"/>
              <a:ea typeface="Helvetica Neue" panose="02000503000000020004" pitchFamily="2" charset="0"/>
              <a:cs typeface="Helvetica Neue" panose="02000503000000020004" pitchFamily="2" charset="0"/>
            </a:endParaRPr>
          </a:p>
          <a:p>
            <a:pPr algn="ctr"/>
            <a:endParaRPr lang="it-IT" sz="3600" i="1" dirty="0">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buFontTx/>
              <a:buChar char="-"/>
            </a:pPr>
            <a:endParaRPr lang="it-IT" dirty="0">
              <a:sym typeface="Wingdings" pitchFamily="2" charset="2"/>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2</a:t>
            </a:fld>
            <a:endParaRPr lang="it-IT" dirty="0"/>
          </a:p>
        </p:txBody>
      </p:sp>
    </p:spTree>
    <p:extLst>
      <p:ext uri="{BB962C8B-B14F-4D97-AF65-F5344CB8AC3E}">
        <p14:creationId xmlns:p14="http://schemas.microsoft.com/office/powerpoint/2010/main" val="84865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a:bodyPr>
          <a:lstStyle/>
          <a:p>
            <a:r>
              <a:rPr lang="en-GB" sz="2400" dirty="0">
                <a:latin typeface="Helvetica Neue" panose="02000503000000020004" pitchFamily="2" charset="0"/>
                <a:ea typeface="Helvetica Neue" panose="02000503000000020004" pitchFamily="2" charset="0"/>
                <a:cs typeface="Helvetica Neue" panose="02000503000000020004" pitchFamily="2" charset="0"/>
              </a:rPr>
              <a:t>(Fonte: </a:t>
            </a:r>
            <a:r>
              <a:rPr lang="en-GB" sz="2400" dirty="0" err="1">
                <a:latin typeface="Helvetica Neue" panose="02000503000000020004" pitchFamily="2" charset="0"/>
                <a:ea typeface="Helvetica Neue" panose="02000503000000020004" pitchFamily="2" charset="0"/>
                <a:cs typeface="Helvetica Neue" panose="02000503000000020004" pitchFamily="2" charset="0"/>
              </a:rPr>
              <a:t>Rapporto</a:t>
            </a:r>
            <a:r>
              <a:rPr lang="en-GB" sz="2400" dirty="0">
                <a:latin typeface="Helvetica Neue" panose="02000503000000020004" pitchFamily="2" charset="0"/>
                <a:ea typeface="Helvetica Neue" panose="02000503000000020004" pitchFamily="2" charset="0"/>
                <a:cs typeface="Helvetica Neue" panose="02000503000000020004" pitchFamily="2" charset="0"/>
              </a:rPr>
              <a:t> ISTAT 2022)</a:t>
            </a:r>
          </a:p>
          <a:p>
            <a:endParaRPr lang="en-GB" sz="24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 typeface="Wingdings" pitchFamily="2" charset="2"/>
              <a:buChar char="à"/>
            </a:pPr>
            <a:r>
              <a:rPr lang="it-IT" sz="1800" dirty="0">
                <a:effectLst/>
                <a:latin typeface="ArialMT"/>
                <a:ea typeface="Calibri" panose="020F0502020204030204" pitchFamily="34" charset="0"/>
                <a:cs typeface="Times New Roman" panose="02020603050405020304" pitchFamily="18" charset="0"/>
              </a:rPr>
              <a:t>Per le </a:t>
            </a:r>
            <a:r>
              <a:rPr lang="it-IT" sz="1800" b="1" dirty="0">
                <a:effectLst/>
                <a:latin typeface="ArialMT"/>
                <a:ea typeface="Calibri" panose="020F0502020204030204" pitchFamily="34" charset="0"/>
                <a:cs typeface="Times New Roman" panose="02020603050405020304" pitchFamily="18" charset="0"/>
              </a:rPr>
              <a:t>famiglie con almeno uno straniero</a:t>
            </a:r>
            <a:r>
              <a:rPr lang="it-IT" sz="1800" dirty="0">
                <a:effectLst/>
                <a:latin typeface="ArialMT"/>
                <a:ea typeface="Calibri" panose="020F0502020204030204" pitchFamily="34" charset="0"/>
                <a:cs typeface="Times New Roman" panose="02020603050405020304" pitchFamily="18" charset="0"/>
              </a:rPr>
              <a:t> l’incidenza di povertà assoluta è pari al 26,3% (25,3% nel 2020); è al 30,6% per le famiglie composte </a:t>
            </a:r>
            <a:r>
              <a:rPr lang="it-IT" sz="1800" b="1" dirty="0">
                <a:effectLst/>
                <a:latin typeface="ArialMT"/>
                <a:ea typeface="Calibri" panose="020F0502020204030204" pitchFamily="34" charset="0"/>
                <a:cs typeface="Times New Roman" panose="02020603050405020304" pitchFamily="18" charset="0"/>
              </a:rPr>
              <a:t>esclusivamente da stranieri </a:t>
            </a:r>
            <a:r>
              <a:rPr lang="it-IT" sz="1800" dirty="0">
                <a:effectLst/>
                <a:latin typeface="ArialMT"/>
                <a:ea typeface="Calibri" panose="020F0502020204030204" pitchFamily="34" charset="0"/>
                <a:cs typeface="Times New Roman" panose="02020603050405020304" pitchFamily="18" charset="0"/>
              </a:rPr>
              <a:t>(in crescita rispetto al 26,7% del 2020) e al 5,7% per le </a:t>
            </a:r>
            <a:r>
              <a:rPr lang="it-IT" sz="1800" b="1" dirty="0">
                <a:effectLst/>
                <a:latin typeface="ArialMT"/>
                <a:ea typeface="Calibri" panose="020F0502020204030204" pitchFamily="34" charset="0"/>
                <a:cs typeface="Times New Roman" panose="02020603050405020304" pitchFamily="18" charset="0"/>
              </a:rPr>
              <a:t>famiglie di soli italiani </a:t>
            </a:r>
            <a:r>
              <a:rPr lang="it-IT" sz="1800" dirty="0">
                <a:effectLst/>
                <a:latin typeface="ArialMT"/>
                <a:ea typeface="Calibri" panose="020F0502020204030204" pitchFamily="34" charset="0"/>
                <a:cs typeface="Times New Roman" panose="02020603050405020304" pitchFamily="18" charset="0"/>
              </a:rPr>
              <a:t>(valore non significativamente diverso </a:t>
            </a:r>
            <a:r>
              <a:rPr lang="it-IT" sz="1800" dirty="0">
                <a:effectLst/>
                <a:latin typeface="Arial" panose="020B0604020202020204" pitchFamily="34" charset="0"/>
                <a:ea typeface="Calibri" panose="020F0502020204030204" pitchFamily="34" charset="0"/>
                <a:cs typeface="Arial" panose="020B0604020202020204" pitchFamily="34" charset="0"/>
              </a:rPr>
              <a:t>rispetto a quello del 2020). </a:t>
            </a:r>
          </a:p>
          <a:p>
            <a:pPr marL="342900" indent="-342900">
              <a:buFont typeface="Wingdings" pitchFamily="2" charset="2"/>
              <a:buChar char="à"/>
            </a:pPr>
            <a:r>
              <a:rPr lang="en-GB" sz="1800" dirty="0">
                <a:latin typeface="Arial" panose="020B0604020202020204" pitchFamily="34" charset="0"/>
                <a:ea typeface="Helvetica Neue" panose="02000503000000020004" pitchFamily="2" charset="0"/>
                <a:cs typeface="Arial" panose="020B0604020202020204" pitchFamily="34" charset="0"/>
              </a:rPr>
              <a:t>Nelle </a:t>
            </a:r>
            <a:r>
              <a:rPr lang="en-GB" sz="1800" dirty="0" err="1">
                <a:latin typeface="Arial" panose="020B0604020202020204" pitchFamily="34" charset="0"/>
                <a:ea typeface="Helvetica Neue" panose="02000503000000020004" pitchFamily="2" charset="0"/>
                <a:cs typeface="Arial" panose="020B0604020202020204" pitchFamily="34" charset="0"/>
              </a:rPr>
              <a:t>famiglie</a:t>
            </a:r>
            <a:r>
              <a:rPr lang="en-GB" sz="1800" dirty="0">
                <a:latin typeface="Arial" panose="020B0604020202020204" pitchFamily="34" charset="0"/>
                <a:ea typeface="Helvetica Neue" panose="02000503000000020004" pitchFamily="2" charset="0"/>
                <a:cs typeface="Arial" panose="020B0604020202020204" pitchFamily="34" charset="0"/>
              </a:rPr>
              <a:t> con </a:t>
            </a:r>
            <a:r>
              <a:rPr lang="en-GB" sz="1800" dirty="0" err="1">
                <a:latin typeface="Arial" panose="020B0604020202020204" pitchFamily="34" charset="0"/>
                <a:ea typeface="Helvetica Neue" panose="02000503000000020004" pitchFamily="2" charset="0"/>
                <a:cs typeface="Arial" panose="020B0604020202020204" pitchFamily="34" charset="0"/>
              </a:rPr>
              <a:t>stranieri</a:t>
            </a:r>
            <a:r>
              <a:rPr lang="en-GB" sz="1800" dirty="0">
                <a:latin typeface="Arial" panose="020B0604020202020204" pitchFamily="34" charset="0"/>
                <a:ea typeface="Helvetica Neue" panose="02000503000000020004" pitchFamily="2" charset="0"/>
                <a:cs typeface="Arial" panose="020B0604020202020204" pitchFamily="34" charset="0"/>
              </a:rPr>
              <a:t> in cui la persona di </a:t>
            </a:r>
            <a:r>
              <a:rPr lang="en-GB" sz="1800" dirty="0" err="1">
                <a:latin typeface="Arial" panose="020B0604020202020204" pitchFamily="34" charset="0"/>
                <a:ea typeface="Helvetica Neue" panose="02000503000000020004" pitchFamily="2" charset="0"/>
                <a:cs typeface="Arial" panose="020B0604020202020204" pitchFamily="34" charset="0"/>
              </a:rPr>
              <a:t>riferimento</a:t>
            </a:r>
            <a:r>
              <a:rPr lang="en-GB" sz="1800" dirty="0">
                <a:latin typeface="Arial" panose="020B0604020202020204" pitchFamily="34" charset="0"/>
                <a:ea typeface="Helvetica Neue" panose="02000503000000020004" pitchFamily="2" charset="0"/>
                <a:cs typeface="Arial" panose="020B0604020202020204" pitchFamily="34" charset="0"/>
              </a:rPr>
              <a:t> è </a:t>
            </a:r>
            <a:r>
              <a:rPr lang="en-GB" sz="1800" b="1" dirty="0">
                <a:latin typeface="Arial" panose="020B0604020202020204" pitchFamily="34" charset="0"/>
                <a:ea typeface="Helvetica Neue" panose="02000503000000020004" pitchFamily="2" charset="0"/>
                <a:cs typeface="Arial" panose="020B0604020202020204" pitchFamily="34" charset="0"/>
              </a:rPr>
              <a:t>in </a:t>
            </a:r>
            <a:r>
              <a:rPr lang="en-GB" sz="1800" b="1" dirty="0" err="1">
                <a:latin typeface="Arial" panose="020B0604020202020204" pitchFamily="34" charset="0"/>
                <a:ea typeface="Helvetica Neue" panose="02000503000000020004" pitchFamily="2" charset="0"/>
                <a:cs typeface="Arial" panose="020B0604020202020204" pitchFamily="34" charset="0"/>
              </a:rPr>
              <a:t>cerca</a:t>
            </a:r>
            <a:r>
              <a:rPr lang="en-GB" sz="1800" b="1" dirty="0">
                <a:latin typeface="Arial" panose="020B0604020202020204" pitchFamily="34" charset="0"/>
                <a:ea typeface="Helvetica Neue" panose="02000503000000020004" pitchFamily="2" charset="0"/>
                <a:cs typeface="Arial" panose="020B0604020202020204" pitchFamily="34" charset="0"/>
              </a:rPr>
              <a:t> di </a:t>
            </a:r>
            <a:r>
              <a:rPr lang="en-GB" sz="1800" b="1" dirty="0" err="1">
                <a:latin typeface="Arial" panose="020B0604020202020204" pitchFamily="34" charset="0"/>
                <a:ea typeface="Helvetica Neue" panose="02000503000000020004" pitchFamily="2" charset="0"/>
                <a:cs typeface="Arial" panose="020B0604020202020204" pitchFamily="34" charset="0"/>
              </a:rPr>
              <a:t>occupazione</a:t>
            </a:r>
            <a:r>
              <a:rPr lang="en-GB" sz="1800" dirty="0">
                <a:latin typeface="Arial" panose="020B0604020202020204" pitchFamily="34" charset="0"/>
                <a:ea typeface="Helvetica Neue" panose="02000503000000020004" pitchFamily="2" charset="0"/>
                <a:cs typeface="Arial" panose="020B0604020202020204" pitchFamily="34" charset="0"/>
              </a:rPr>
              <a:t>, </a:t>
            </a:r>
            <a:r>
              <a:rPr lang="en-GB" sz="1800" dirty="0" err="1">
                <a:latin typeface="Arial" panose="020B0604020202020204" pitchFamily="34" charset="0"/>
                <a:ea typeface="Helvetica Neue" panose="02000503000000020004" pitchFamily="2" charset="0"/>
                <a:cs typeface="Arial" panose="020B0604020202020204" pitchFamily="34" charset="0"/>
              </a:rPr>
              <a:t>l’incidenza</a:t>
            </a:r>
            <a:r>
              <a:rPr lang="en-GB" sz="1800" dirty="0">
                <a:latin typeface="Arial" panose="020B0604020202020204" pitchFamily="34" charset="0"/>
                <a:ea typeface="Helvetica Neue" panose="02000503000000020004" pitchFamily="2" charset="0"/>
                <a:cs typeface="Arial" panose="020B0604020202020204" pitchFamily="34" charset="0"/>
              </a:rPr>
              <a:t> </a:t>
            </a:r>
            <a:r>
              <a:rPr lang="en-GB" sz="1800" dirty="0" err="1">
                <a:latin typeface="Arial" panose="020B0604020202020204" pitchFamily="34" charset="0"/>
                <a:ea typeface="Helvetica Neue" panose="02000503000000020004" pitchFamily="2" charset="0"/>
                <a:cs typeface="Arial" panose="020B0604020202020204" pitchFamily="34" charset="0"/>
              </a:rPr>
              <a:t>della</a:t>
            </a:r>
            <a:r>
              <a:rPr lang="en-GB" sz="1800" dirty="0">
                <a:latin typeface="Arial" panose="020B0604020202020204" pitchFamily="34" charset="0"/>
                <a:ea typeface="Helvetica Neue" panose="02000503000000020004" pitchFamily="2" charset="0"/>
                <a:cs typeface="Arial" panose="020B0604020202020204" pitchFamily="34" charset="0"/>
              </a:rPr>
              <a:t> </a:t>
            </a:r>
            <a:r>
              <a:rPr lang="en-GB" sz="1800" dirty="0" err="1">
                <a:latin typeface="Arial" panose="020B0604020202020204" pitchFamily="34" charset="0"/>
                <a:ea typeface="Helvetica Neue" panose="02000503000000020004" pitchFamily="2" charset="0"/>
                <a:cs typeface="Arial" panose="020B0604020202020204" pitchFamily="34" charset="0"/>
              </a:rPr>
              <a:t>povertà</a:t>
            </a:r>
            <a:r>
              <a:rPr lang="en-GB" sz="1800" dirty="0">
                <a:latin typeface="Arial" panose="020B0604020202020204" pitchFamily="34" charset="0"/>
                <a:ea typeface="Helvetica Neue" panose="02000503000000020004" pitchFamily="2" charset="0"/>
                <a:cs typeface="Arial" panose="020B0604020202020204" pitchFamily="34" charset="0"/>
              </a:rPr>
              <a:t> assoluta è in forte </a:t>
            </a:r>
            <a:r>
              <a:rPr lang="en-GB" sz="1800" dirty="0" err="1">
                <a:latin typeface="Arial" panose="020B0604020202020204" pitchFamily="34" charset="0"/>
                <a:ea typeface="Helvetica Neue" panose="02000503000000020004" pitchFamily="2" charset="0"/>
                <a:cs typeface="Arial" panose="020B0604020202020204" pitchFamily="34" charset="0"/>
              </a:rPr>
              <a:t>crescita</a:t>
            </a:r>
            <a:r>
              <a:rPr lang="en-GB" sz="1800" dirty="0">
                <a:latin typeface="Arial" panose="020B0604020202020204" pitchFamily="34" charset="0"/>
                <a:ea typeface="Helvetica Neue" panose="02000503000000020004" pitchFamily="2" charset="0"/>
                <a:cs typeface="Arial" panose="020B0604020202020204" pitchFamily="34" charset="0"/>
              </a:rPr>
              <a:t> e </a:t>
            </a:r>
            <a:r>
              <a:rPr lang="en-GB" sz="1800" dirty="0" err="1">
                <a:latin typeface="Arial" panose="020B0604020202020204" pitchFamily="34" charset="0"/>
                <a:ea typeface="Helvetica Neue" panose="02000503000000020004" pitchFamily="2" charset="0"/>
                <a:cs typeface="Arial" panose="020B0604020202020204" pitchFamily="34" charset="0"/>
              </a:rPr>
              <a:t>pari</a:t>
            </a:r>
            <a:r>
              <a:rPr lang="en-GB" sz="1800" dirty="0">
                <a:latin typeface="Arial" panose="020B0604020202020204" pitchFamily="34" charset="0"/>
                <a:ea typeface="Helvetica Neue" panose="02000503000000020004" pitchFamily="2" charset="0"/>
                <a:cs typeface="Arial" panose="020B0604020202020204" pitchFamily="34" charset="0"/>
              </a:rPr>
              <a:t> al 43,5% </a:t>
            </a:r>
          </a:p>
          <a:p>
            <a:pPr marL="342900" indent="-342900">
              <a:buFont typeface="Wingdings" pitchFamily="2" charset="2"/>
              <a:buChar char="à"/>
            </a:pPr>
            <a:endParaRPr lang="en-GB" sz="2400" dirty="0">
              <a:latin typeface="Helvetica Neue" panose="02000503000000020004" pitchFamily="2" charset="0"/>
              <a:ea typeface="Helvetica Neue" panose="02000503000000020004" pitchFamily="2" charset="0"/>
              <a:cs typeface="Helvetica Neue" panose="02000503000000020004" pitchFamily="2" charset="0"/>
            </a:endParaRPr>
          </a:p>
          <a:p>
            <a:pPr algn="ctr"/>
            <a:endParaRPr lang="it-IT" sz="3600" i="1" dirty="0">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buFontTx/>
              <a:buChar char="-"/>
            </a:pPr>
            <a:endParaRPr lang="it-IT" dirty="0">
              <a:sym typeface="Wingdings" pitchFamily="2" charset="2"/>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3</a:t>
            </a:fld>
            <a:endParaRPr lang="it-IT" dirty="0"/>
          </a:p>
        </p:txBody>
      </p:sp>
    </p:spTree>
    <p:extLst>
      <p:ext uri="{BB962C8B-B14F-4D97-AF65-F5344CB8AC3E}">
        <p14:creationId xmlns:p14="http://schemas.microsoft.com/office/powerpoint/2010/main" val="1185633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fontScale="92500"/>
          </a:bodyPr>
          <a:lstStyle/>
          <a:p>
            <a:pPr algn="ctr"/>
            <a:r>
              <a:rPr lang="it-IT" sz="2400" dirty="0">
                <a:latin typeface="Helvetica Neue" panose="02000503000000020004" pitchFamily="2" charset="0"/>
                <a:ea typeface="Helvetica Neue" panose="02000503000000020004" pitchFamily="2" charset="0"/>
                <a:cs typeface="Helvetica Neue" panose="02000503000000020004" pitchFamily="2" charset="0"/>
              </a:rPr>
              <a:t>«essere straniero» </a:t>
            </a:r>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 «essere povero»</a:t>
            </a:r>
          </a:p>
          <a:p>
            <a:endPar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endParaRPr>
          </a:p>
          <a:p>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Come decidiamo cosa significa? </a:t>
            </a:r>
          </a:p>
          <a:p>
            <a:pPr marL="342900" indent="-342900">
              <a:buFont typeface="Wingdings" pitchFamily="2" charset="2"/>
              <a:buChar char="à"/>
            </a:pPr>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Povertà assoluta/povertà relativa</a:t>
            </a:r>
          </a:p>
          <a:p>
            <a:pPr marL="342900" indent="-342900">
              <a:buFont typeface="Wingdings" pitchFamily="2" charset="2"/>
              <a:buChar char="à"/>
            </a:pPr>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Essere straniero VS essere costruito socialmente come straniero</a:t>
            </a:r>
          </a:p>
          <a:p>
            <a:pPr marL="342900" indent="-342900">
              <a:buFont typeface="Wingdings" pitchFamily="2" charset="2"/>
              <a:buChar char="à"/>
            </a:pPr>
            <a:endPar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endParaRPr>
          </a:p>
          <a:p>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«Occorre assumere come oggetto la relazione tra il sistema delle disposizioni degli immigrati e </a:t>
            </a:r>
            <a:r>
              <a:rPr lang="it-IT" sz="2400" b="1"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l’insieme dei meccanismi ai quali sono sottoposti a causa </a:t>
            </a:r>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dell’emigrazione».</a:t>
            </a:r>
          </a:p>
          <a:p>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(A. </a:t>
            </a:r>
            <a:r>
              <a:rPr lang="it-IT" sz="2400" dirty="0" err="1">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Sayad</a:t>
            </a:r>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 </a:t>
            </a:r>
            <a:endParaRPr lang="en-GB" sz="2400" dirty="0">
              <a:latin typeface="Helvetica Neue" panose="02000503000000020004" pitchFamily="2" charset="0"/>
              <a:ea typeface="Helvetica Neue" panose="02000503000000020004" pitchFamily="2" charset="0"/>
              <a:cs typeface="Helvetica Neue" panose="02000503000000020004" pitchFamily="2" charset="0"/>
            </a:endParaRPr>
          </a:p>
          <a:p>
            <a:pPr algn="ctr"/>
            <a:endParaRPr lang="it-IT" sz="3600" i="1" dirty="0">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buFontTx/>
              <a:buChar char="-"/>
            </a:pPr>
            <a:endParaRPr lang="it-IT" dirty="0">
              <a:sym typeface="Wingdings" pitchFamily="2" charset="2"/>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4</a:t>
            </a:fld>
            <a:endParaRPr lang="it-IT" dirty="0"/>
          </a:p>
        </p:txBody>
      </p:sp>
    </p:spTree>
    <p:extLst>
      <p:ext uri="{BB962C8B-B14F-4D97-AF65-F5344CB8AC3E}">
        <p14:creationId xmlns:p14="http://schemas.microsoft.com/office/powerpoint/2010/main" val="342866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a:bodyPr>
          <a:lstStyle/>
          <a:p>
            <a:pPr marL="342900" indent="-342900">
              <a:buFont typeface="Arial" panose="020B0604020202020204" pitchFamily="34" charset="0"/>
              <a:buChar char="•"/>
            </a:pPr>
            <a:r>
              <a:rPr lang="it-IT" sz="2400" i="1" dirty="0">
                <a:latin typeface="Helvetica Neue" panose="02000503000000020004" pitchFamily="2" charset="0"/>
                <a:ea typeface="Helvetica Neue" panose="02000503000000020004" pitchFamily="2" charset="0"/>
                <a:cs typeface="Helvetica Neue" panose="02000503000000020004" pitchFamily="2" charset="0"/>
              </a:rPr>
              <a:t>Soggetti</a:t>
            </a:r>
          </a:p>
          <a:p>
            <a:pPr marL="342900" indent="-342900">
              <a:buFont typeface="Arial" panose="020B0604020202020204" pitchFamily="34" charset="0"/>
              <a:buChar char="•"/>
            </a:pPr>
            <a:r>
              <a:rPr lang="it-IT" sz="2400" i="1" dirty="0">
                <a:latin typeface="Helvetica Neue" panose="02000503000000020004" pitchFamily="2" charset="0"/>
                <a:ea typeface="Helvetica Neue" panose="02000503000000020004" pitchFamily="2" charset="0"/>
                <a:cs typeface="Helvetica Neue" panose="02000503000000020004" pitchFamily="2" charset="0"/>
              </a:rPr>
              <a:t>Meccanismi </a:t>
            </a:r>
          </a:p>
          <a:p>
            <a:pPr marL="342900" indent="-342900">
              <a:buFont typeface="Arial" panose="020B0604020202020204" pitchFamily="34" charset="0"/>
              <a:buChar char="•"/>
            </a:pPr>
            <a:r>
              <a:rPr lang="it-IT" sz="2400" i="1" dirty="0">
                <a:latin typeface="Helvetica Neue" panose="02000503000000020004" pitchFamily="2" charset="0"/>
                <a:ea typeface="Helvetica Neue" panose="02000503000000020004" pitchFamily="2" charset="0"/>
                <a:cs typeface="Helvetica Neue" panose="02000503000000020004" pitchFamily="2" charset="0"/>
              </a:rPr>
              <a:t>Politiche</a:t>
            </a:r>
          </a:p>
          <a:p>
            <a:r>
              <a:rPr lang="it-IT" sz="2400" dirty="0">
                <a:latin typeface="Helvetica Neue" panose="02000503000000020004" pitchFamily="2" charset="0"/>
                <a:ea typeface="Helvetica Neue" panose="02000503000000020004" pitchFamily="2" charset="0"/>
                <a:cs typeface="Helvetica Neue" panose="02000503000000020004" pitchFamily="2" charset="0"/>
              </a:rPr>
              <a:t>(Fonte: Saraceno, </a:t>
            </a:r>
            <a:r>
              <a:rPr lang="it-IT" sz="2400" dirty="0" err="1">
                <a:latin typeface="Helvetica Neue" panose="02000503000000020004" pitchFamily="2" charset="0"/>
                <a:ea typeface="Helvetica Neue" panose="02000503000000020004" pitchFamily="2" charset="0"/>
                <a:cs typeface="Helvetica Neue" panose="02000503000000020004" pitchFamily="2" charset="0"/>
              </a:rPr>
              <a:t>Morlicchio</a:t>
            </a:r>
            <a:r>
              <a:rPr lang="it-IT" sz="2400" dirty="0">
                <a:latin typeface="Helvetica Neue" panose="02000503000000020004" pitchFamily="2" charset="0"/>
                <a:ea typeface="Helvetica Neue" panose="02000503000000020004" pitchFamily="2" charset="0"/>
                <a:cs typeface="Helvetica Neue" panose="02000503000000020004" pitchFamily="2" charset="0"/>
              </a:rPr>
              <a:t>, Benassi)</a:t>
            </a:r>
          </a:p>
          <a:p>
            <a:endParaRPr lang="it-IT" dirty="0">
              <a:sym typeface="Wingdings" pitchFamily="2" charset="2"/>
            </a:endParaRPr>
          </a:p>
          <a:p>
            <a:r>
              <a:rPr lang="it-IT" sz="2200" dirty="0">
                <a:sym typeface="Wingdings" pitchFamily="2" charset="2"/>
              </a:rPr>
              <a:t>«L’analisi descrittiva della povertà deve essere anteriore alla scelta della politica” in modo da “non commettere l’errore di pensare che l’analisi sia in qualche modo indipendente dalla società in cui la povertà viene esaminata” (A. Sen)  «Pensare l’immigrazione è pensare lo stato, è lo stato che si pensa» (A. </a:t>
            </a:r>
            <a:r>
              <a:rPr lang="it-IT" sz="2200" dirty="0" err="1">
                <a:sym typeface="Wingdings" pitchFamily="2" charset="2"/>
              </a:rPr>
              <a:t>Sayad</a:t>
            </a:r>
            <a:r>
              <a:rPr lang="it-IT" sz="2200" dirty="0">
                <a:sym typeface="Wingdings" pitchFamily="2" charset="2"/>
              </a:rPr>
              <a:t>)</a:t>
            </a: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5</a:t>
            </a:fld>
            <a:endParaRPr lang="it-IT" dirty="0"/>
          </a:p>
        </p:txBody>
      </p:sp>
    </p:spTree>
    <p:extLst>
      <p:ext uri="{BB962C8B-B14F-4D97-AF65-F5344CB8AC3E}">
        <p14:creationId xmlns:p14="http://schemas.microsoft.com/office/powerpoint/2010/main" val="338607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a:bodyPr>
          <a:lstStyle/>
          <a:p>
            <a:r>
              <a:rPr lang="it-IT" sz="2400" u="sng" dirty="0">
                <a:latin typeface="Helvetica Neue" panose="02000503000000020004" pitchFamily="2" charset="0"/>
                <a:ea typeface="Helvetica Neue" panose="02000503000000020004" pitchFamily="2" charset="0"/>
                <a:cs typeface="Helvetica Neue" panose="02000503000000020004" pitchFamily="2" charset="0"/>
              </a:rPr>
              <a:t>Soggetti</a:t>
            </a:r>
          </a:p>
          <a:p>
            <a:pPr marL="342900" indent="-342900">
              <a:buFontTx/>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Dimensione locale/comunitaria delle catene migratorie (migrano i quartieri nei quartieri)</a:t>
            </a:r>
          </a:p>
          <a:p>
            <a:pPr marL="342900" indent="-342900">
              <a:buFontTx/>
              <a:buChar char="-"/>
            </a:pPr>
            <a:endParaRPr lang="it-IT" sz="24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Fenomeno dinamico (terze generazioni VS primo-migranti; nuovi italiani)</a:t>
            </a:r>
          </a:p>
          <a:p>
            <a:pPr marL="342900" indent="-342900">
              <a:buFontTx/>
              <a:buChar char="-"/>
            </a:pPr>
            <a:endParaRPr lang="it-IT" sz="24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Condizione individuale mutevole (soprattutto nelle fasi di arrivo e prima integrazione e fino all’ottenimento della carta di lungo-soggiorno; residente-non residente) </a:t>
            </a:r>
          </a:p>
          <a:p>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6</a:t>
            </a:fld>
            <a:endParaRPr lang="it-IT" dirty="0"/>
          </a:p>
        </p:txBody>
      </p:sp>
    </p:spTree>
    <p:extLst>
      <p:ext uri="{BB962C8B-B14F-4D97-AF65-F5344CB8AC3E}">
        <p14:creationId xmlns:p14="http://schemas.microsoft.com/office/powerpoint/2010/main" val="386013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fontScale="92500" lnSpcReduction="20000"/>
          </a:bodyPr>
          <a:lstStyle/>
          <a:p>
            <a:r>
              <a:rPr lang="it-IT" sz="2400" u="sng" dirty="0">
                <a:latin typeface="Helvetica Neue" panose="02000503000000020004" pitchFamily="2" charset="0"/>
                <a:ea typeface="Helvetica Neue" panose="02000503000000020004" pitchFamily="2" charset="0"/>
                <a:cs typeface="Helvetica Neue" panose="02000503000000020004" pitchFamily="2" charset="0"/>
              </a:rPr>
              <a:t>Meccanismi</a:t>
            </a: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Acquisizione di stabilità progressiva ma a quale costo? (per mantenere un </a:t>
            </a:r>
            <a:r>
              <a:rPr lang="it-IT" sz="2400" dirty="0" err="1">
                <a:latin typeface="Helvetica Neue" panose="02000503000000020004" pitchFamily="2" charset="0"/>
                <a:ea typeface="Helvetica Neue" panose="02000503000000020004" pitchFamily="2" charset="0"/>
                <a:cs typeface="Helvetica Neue" panose="02000503000000020004" pitchFamily="2" charset="0"/>
              </a:rPr>
              <a:t>PdS</a:t>
            </a:r>
            <a:r>
              <a:rPr lang="it-IT" sz="2400" dirty="0">
                <a:latin typeface="Helvetica Neue" panose="02000503000000020004" pitchFamily="2" charset="0"/>
                <a:ea typeface="Helvetica Neue" panose="02000503000000020004" pitchFamily="2" charset="0"/>
                <a:cs typeface="Helvetica Neue" panose="02000503000000020004" pitchFamily="2" charset="0"/>
              </a:rPr>
              <a:t> è necessario un lavoro, accetto qualunque lavoro; per avere il </a:t>
            </a:r>
            <a:r>
              <a:rPr lang="it-IT" sz="2400" dirty="0" err="1">
                <a:latin typeface="Helvetica Neue" panose="02000503000000020004" pitchFamily="2" charset="0"/>
                <a:ea typeface="Helvetica Neue" panose="02000503000000020004" pitchFamily="2" charset="0"/>
                <a:cs typeface="Helvetica Neue" panose="02000503000000020004" pitchFamily="2" charset="0"/>
              </a:rPr>
              <a:t>PdS</a:t>
            </a:r>
            <a:r>
              <a:rPr lang="it-IT" sz="2400" dirty="0">
                <a:latin typeface="Helvetica Neue" panose="02000503000000020004" pitchFamily="2" charset="0"/>
                <a:ea typeface="Helvetica Neue" panose="02000503000000020004" pitchFamily="2" charset="0"/>
                <a:cs typeface="Helvetica Neue" panose="02000503000000020004" pitchFamily="2" charset="0"/>
              </a:rPr>
              <a:t> ho l’obbligo di un alloggio idoneo; per il ricongiungimento ho bisogno di un certo rapporto MQ/persona)</a:t>
            </a:r>
          </a:p>
          <a:p>
            <a:pPr marL="342900" indent="-342900">
              <a:buFont typeface="Arial" panose="020B0604020202020204" pitchFamily="34" charset="0"/>
              <a:buChar char="•"/>
            </a:pPr>
            <a:endParaRPr lang="it-IT" sz="24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Stanti le configurazioni di possibilità e vincoli, il costo della stabilizzazione può rappresentare una zavorra che incide sulle condizioni di povertà? (Castel e Miller, 2004: 2018 </a:t>
            </a:r>
            <a:r>
              <a:rPr lang="it-IT" sz="24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 la fase di prima integrazione</a:t>
            </a:r>
            <a:r>
              <a:rPr lang="it-IT" sz="2400" dirty="0">
                <a:latin typeface="Helvetica Neue" panose="02000503000000020004" pitchFamily="2" charset="0"/>
                <a:ea typeface="Helvetica Neue" panose="02000503000000020004" pitchFamily="2" charset="0"/>
                <a:cs typeface="Helvetica Neue" panose="02000503000000020004" pitchFamily="2" charset="0"/>
              </a:rPr>
              <a:t>)</a:t>
            </a:r>
          </a:p>
          <a:p>
            <a:pPr marL="342900" indent="-342900">
              <a:buFont typeface="Arial" panose="020B0604020202020204" pitchFamily="34" charset="0"/>
              <a:buChar char="•"/>
            </a:pPr>
            <a:endParaRPr lang="it-IT" sz="2400"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Quanto pesano le condizioni del contesto sociale e pesano su tutti allo stesso modo? (discriminazione e razzismo; fallimenti dei progetti migratori in persone over 50/60) </a:t>
            </a:r>
          </a:p>
          <a:p>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7</a:t>
            </a:fld>
            <a:endParaRPr lang="it-IT" dirty="0"/>
          </a:p>
        </p:txBody>
      </p:sp>
    </p:spTree>
    <p:extLst>
      <p:ext uri="{BB962C8B-B14F-4D97-AF65-F5344CB8AC3E}">
        <p14:creationId xmlns:p14="http://schemas.microsoft.com/office/powerpoint/2010/main" val="152943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fontScale="92500"/>
          </a:bodyPr>
          <a:lstStyle/>
          <a:p>
            <a:r>
              <a:rPr lang="it-IT" sz="2400" u="sng" dirty="0">
                <a:latin typeface="Helvetica Neue" panose="02000503000000020004" pitchFamily="2" charset="0"/>
                <a:ea typeface="Helvetica Neue" panose="02000503000000020004" pitchFamily="2" charset="0"/>
                <a:cs typeface="Helvetica Neue" panose="02000503000000020004" pitchFamily="2" charset="0"/>
              </a:rPr>
              <a:t>Politiche</a:t>
            </a: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Frammentazione delle politiche: gestione dei confini; politiche di integrazione; livello nazionale/livello regionale. Complementarità delle politiche contro la discriminazione.</a:t>
            </a: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Doppia retorica emergenziale che occulta i meccanismi (l’immigrazione è una emergenza e la povertà è una emergenza).</a:t>
            </a: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Bisogni uguali/Bisogni diversi (normalizzazione VS semplificazione della condizione migrante).</a:t>
            </a:r>
          </a:p>
          <a:p>
            <a:pPr marL="342900" indent="-342900">
              <a:buFont typeface="Arial" panose="020B0604020202020204" pitchFamily="34" charset="0"/>
              <a:buChar char="•"/>
            </a:pPr>
            <a:r>
              <a:rPr lang="it-IT" sz="2400" dirty="0">
                <a:latin typeface="Helvetica Neue" panose="02000503000000020004" pitchFamily="2" charset="0"/>
                <a:ea typeface="Helvetica Neue" panose="02000503000000020004" pitchFamily="2" charset="0"/>
                <a:cs typeface="Helvetica Neue" panose="02000503000000020004" pitchFamily="2" charset="0"/>
              </a:rPr>
              <a:t>Conoscenza accumulata sui territori (personale dei servizi competente insieme all’analisi dei dati amministrativi)</a:t>
            </a:r>
          </a:p>
          <a:p>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buFontTx/>
              <a:buChar char="-"/>
            </a:pPr>
            <a:endParaRPr lang="it-IT" sz="2400" i="1" dirty="0">
              <a:latin typeface="Helvetica Neue" panose="02000503000000020004" pitchFamily="2" charset="0"/>
              <a:ea typeface="Helvetica Neue" panose="02000503000000020004" pitchFamily="2" charset="0"/>
              <a:cs typeface="Helvetica Neue" panose="02000503000000020004" pitchFamily="2" charset="0"/>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8</a:t>
            </a:fld>
            <a:endParaRPr lang="it-IT" dirty="0"/>
          </a:p>
        </p:txBody>
      </p:sp>
    </p:spTree>
    <p:extLst>
      <p:ext uri="{BB962C8B-B14F-4D97-AF65-F5344CB8AC3E}">
        <p14:creationId xmlns:p14="http://schemas.microsoft.com/office/powerpoint/2010/main" val="100729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656D71-1062-6C41-91E4-5DC9C84FFD91}"/>
              </a:ext>
            </a:extLst>
          </p:cNvPr>
          <p:cNvSpPr>
            <a:spLocks noGrp="1"/>
          </p:cNvSpPr>
          <p:nvPr>
            <p:ph idx="1"/>
          </p:nvPr>
        </p:nvSpPr>
        <p:spPr>
          <a:xfrm>
            <a:off x="500063" y="1326109"/>
            <a:ext cx="8186737" cy="4488904"/>
          </a:xfrm>
        </p:spPr>
        <p:txBody>
          <a:bodyPr numCol="1">
            <a:normAutofit/>
          </a:bodyPr>
          <a:lstStyle/>
          <a:p>
            <a:pPr algn="ctr"/>
            <a:endParaRPr lang="it-IT" sz="3600" i="1" dirty="0">
              <a:latin typeface="Helvetica Neue" panose="02000503000000020004" pitchFamily="2" charset="0"/>
              <a:ea typeface="Helvetica Neue" panose="02000503000000020004" pitchFamily="2" charset="0"/>
              <a:cs typeface="Helvetica Neue" panose="02000503000000020004" pitchFamily="2" charset="0"/>
            </a:endParaRPr>
          </a:p>
          <a:p>
            <a:pPr marL="457200" indent="-457200">
              <a:buFontTx/>
              <a:buChar char="-"/>
            </a:pPr>
            <a:endParaRPr lang="it-IT" dirty="0">
              <a:sym typeface="Wingdings" pitchFamily="2" charset="2"/>
            </a:endParaRPr>
          </a:p>
          <a:p>
            <a:pPr algn="ctr"/>
            <a:endParaRPr lang="it-IT" sz="3200"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pPr algn="ctr"/>
            <a:r>
              <a:rPr lang="it-IT" sz="32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Grazie per l’attenzione</a:t>
            </a:r>
            <a:endParaRPr lang="en-GB" sz="3200" b="1" dirty="0">
              <a:solidFill>
                <a:srgbClr val="FF0000"/>
              </a:solidFill>
              <a:latin typeface="Helvetica Neue" panose="02000503000000020004" pitchFamily="2" charset="0"/>
              <a:ea typeface="Helvetica Neue" panose="02000503000000020004" pitchFamily="2" charset="0"/>
              <a:cs typeface="Helvetica Neue" panose="02000503000000020004" pitchFamily="2" charset="0"/>
            </a:endParaRPr>
          </a:p>
          <a:p>
            <a:endParaRPr lang="it-IT" dirty="0"/>
          </a:p>
        </p:txBody>
      </p:sp>
      <p:sp>
        <p:nvSpPr>
          <p:cNvPr id="4" name="Segnaposto numero diapositiva 3">
            <a:extLst>
              <a:ext uri="{FF2B5EF4-FFF2-40B4-BE49-F238E27FC236}">
                <a16:creationId xmlns:a16="http://schemas.microsoft.com/office/drawing/2014/main" id="{6EB351E4-D1C7-4E45-844A-B7EC7B395429}"/>
              </a:ext>
            </a:extLst>
          </p:cNvPr>
          <p:cNvSpPr>
            <a:spLocks noGrp="1"/>
          </p:cNvSpPr>
          <p:nvPr>
            <p:ph type="sldNum" sz="quarter" idx="12"/>
          </p:nvPr>
        </p:nvSpPr>
        <p:spPr/>
        <p:txBody>
          <a:bodyPr/>
          <a:lstStyle/>
          <a:p>
            <a:fld id="{E0F8B7D7-B5E3-644D-9856-CC0934E69055}" type="slidenum">
              <a:rPr lang="it-IT" smtClean="0"/>
              <a:pPr/>
              <a:t>9</a:t>
            </a:fld>
            <a:endParaRPr lang="it-IT" dirty="0"/>
          </a:p>
        </p:txBody>
      </p:sp>
    </p:spTree>
    <p:extLst>
      <p:ext uri="{BB962C8B-B14F-4D97-AF65-F5344CB8AC3E}">
        <p14:creationId xmlns:p14="http://schemas.microsoft.com/office/powerpoint/2010/main" val="348123561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2011</TotalTime>
  <Words>613</Words>
  <Application>Microsoft Macintosh PowerPoint</Application>
  <PresentationFormat>Presentazione su schermo (4:3)</PresentationFormat>
  <Paragraphs>65</Paragraphs>
  <Slides>9</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9</vt:i4>
      </vt:variant>
    </vt:vector>
  </HeadingPairs>
  <TitlesOfParts>
    <vt:vector size="18" baseType="lpstr">
      <vt:lpstr>Arial</vt:lpstr>
      <vt:lpstr>ArialMT</vt:lpstr>
      <vt:lpstr>Calibri</vt:lpstr>
      <vt:lpstr>Helvetica Neue</vt:lpstr>
      <vt:lpstr>Helvetica Neue Light</vt:lpstr>
      <vt:lpstr>Helvetica Neue LT Std 55 Roman</vt:lpstr>
      <vt:lpstr>Helvetica Neue Medium</vt:lpstr>
      <vt:lpstr>Wingdings</vt:lpstr>
      <vt:lpstr>Tema di Office</vt:lpstr>
      <vt:lpstr>Povertà e migrazioni: quale conoscenza per quale programmazione?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MORE-service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Luca Gasparini</dc:creator>
  <cp:lastModifiedBy>Microsoft Office User</cp:lastModifiedBy>
  <cp:revision>69</cp:revision>
  <cp:lastPrinted>2023-05-04T20:00:01Z</cp:lastPrinted>
  <dcterms:created xsi:type="dcterms:W3CDTF">2015-06-30T14:46:04Z</dcterms:created>
  <dcterms:modified xsi:type="dcterms:W3CDTF">2023-05-04T20:08:21Z</dcterms:modified>
</cp:coreProperties>
</file>