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755" r:id="rId2"/>
    <p:sldId id="864" r:id="rId3"/>
    <p:sldId id="889" r:id="rId4"/>
    <p:sldId id="882" r:id="rId5"/>
    <p:sldId id="880" r:id="rId6"/>
    <p:sldId id="891" r:id="rId7"/>
    <p:sldId id="892" r:id="rId8"/>
    <p:sldId id="894" r:id="rId9"/>
    <p:sldId id="893" r:id="rId10"/>
    <p:sldId id="885" r:id="rId11"/>
    <p:sldId id="895" r:id="rId12"/>
    <p:sldId id="888" r:id="rId13"/>
    <p:sldId id="897" r:id="rId14"/>
    <p:sldId id="898" r:id="rId15"/>
    <p:sldId id="896" r:id="rId16"/>
    <p:sldId id="862" r:id="rId17"/>
  </p:sldIdLst>
  <p:sldSz cx="9144000" cy="6858000" type="screen4x3"/>
  <p:notesSz cx="6797675" cy="9926638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30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A4E41C-C83C-476D-955A-8BAB4764B2A1}" v="3" dt="2023-05-04T13:24:11.7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44" autoAdjust="0"/>
    <p:restoredTop sz="90418" autoAdjust="0"/>
  </p:normalViewPr>
  <p:slideViewPr>
    <p:cSldViewPr snapToGrid="0" snapToObjects="1">
      <p:cViewPr varScale="1">
        <p:scale>
          <a:sx n="103" d="100"/>
          <a:sy n="103" d="100"/>
        </p:scale>
        <p:origin x="235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ello MORCIANO" userId="eef0c4bb-6b24-461a-ba84-fe1334619280" providerId="ADAL" clId="{BAA4E41C-C83C-476D-955A-8BAB4764B2A1}"/>
    <pc:docChg chg="undo redo custSel delSld modSld">
      <pc:chgData name="Marcello MORCIANO" userId="eef0c4bb-6b24-461a-ba84-fe1334619280" providerId="ADAL" clId="{BAA4E41C-C83C-476D-955A-8BAB4764B2A1}" dt="2023-05-04T13:25:43.928" v="138" actId="1076"/>
      <pc:docMkLst>
        <pc:docMk/>
      </pc:docMkLst>
      <pc:sldChg chg="addSp modSp mod">
        <pc:chgData name="Marcello MORCIANO" userId="eef0c4bb-6b24-461a-ba84-fe1334619280" providerId="ADAL" clId="{BAA4E41C-C83C-476D-955A-8BAB4764B2A1}" dt="2023-05-04T13:18:28.872" v="16"/>
        <pc:sldMkLst>
          <pc:docMk/>
          <pc:sldMk cId="1338155064" sldId="755"/>
        </pc:sldMkLst>
        <pc:spChg chg="mod">
          <ac:chgData name="Marcello MORCIANO" userId="eef0c4bb-6b24-461a-ba84-fe1334619280" providerId="ADAL" clId="{BAA4E41C-C83C-476D-955A-8BAB4764B2A1}" dt="2023-05-04T13:18:28.872" v="16"/>
          <ac:spMkLst>
            <pc:docMk/>
            <pc:sldMk cId="1338155064" sldId="755"/>
            <ac:spMk id="2" creationId="{00000000-0000-0000-0000-000000000000}"/>
          </ac:spMkLst>
        </pc:spChg>
        <pc:picChg chg="add mod">
          <ac:chgData name="Marcello MORCIANO" userId="eef0c4bb-6b24-461a-ba84-fe1334619280" providerId="ADAL" clId="{BAA4E41C-C83C-476D-955A-8BAB4764B2A1}" dt="2023-05-04T13:17:44.166" v="13" actId="14100"/>
          <ac:picMkLst>
            <pc:docMk/>
            <pc:sldMk cId="1338155064" sldId="755"/>
            <ac:picMk id="4" creationId="{9518CC47-7974-C9A0-4DBE-467AD2E776CC}"/>
          </ac:picMkLst>
        </pc:picChg>
      </pc:sldChg>
      <pc:sldChg chg="addSp modSp mod">
        <pc:chgData name="Marcello MORCIANO" userId="eef0c4bb-6b24-461a-ba84-fe1334619280" providerId="ADAL" clId="{BAA4E41C-C83C-476D-955A-8BAB4764B2A1}" dt="2023-05-04T13:25:43.928" v="138" actId="1076"/>
        <pc:sldMkLst>
          <pc:docMk/>
          <pc:sldMk cId="3044283835" sldId="862"/>
        </pc:sldMkLst>
        <pc:spChg chg="add mod">
          <ac:chgData name="Marcello MORCIANO" userId="eef0c4bb-6b24-461a-ba84-fe1334619280" providerId="ADAL" clId="{BAA4E41C-C83C-476D-955A-8BAB4764B2A1}" dt="2023-05-04T13:25:13.168" v="125" actId="1076"/>
          <ac:spMkLst>
            <pc:docMk/>
            <pc:sldMk cId="3044283835" sldId="862"/>
            <ac:spMk id="2" creationId="{A0522293-9B58-253B-A172-75E7CE376D2F}"/>
          </ac:spMkLst>
        </pc:spChg>
        <pc:spChg chg="add mod">
          <ac:chgData name="Marcello MORCIANO" userId="eef0c4bb-6b24-461a-ba84-fe1334619280" providerId="ADAL" clId="{BAA4E41C-C83C-476D-955A-8BAB4764B2A1}" dt="2023-05-04T13:25:39.961" v="136" actId="20577"/>
          <ac:spMkLst>
            <pc:docMk/>
            <pc:sldMk cId="3044283835" sldId="862"/>
            <ac:spMk id="5" creationId="{CFC79B73-4BD6-79D3-B782-402B860EC0FB}"/>
          </ac:spMkLst>
        </pc:spChg>
        <pc:spChg chg="add mod">
          <ac:chgData name="Marcello MORCIANO" userId="eef0c4bb-6b24-461a-ba84-fe1334619280" providerId="ADAL" clId="{BAA4E41C-C83C-476D-955A-8BAB4764B2A1}" dt="2023-05-04T13:25:43.928" v="138" actId="1076"/>
          <ac:spMkLst>
            <pc:docMk/>
            <pc:sldMk cId="3044283835" sldId="862"/>
            <ac:spMk id="6" creationId="{490A6B78-156F-3A4B-1865-76474EADA64F}"/>
          </ac:spMkLst>
        </pc:spChg>
        <pc:spChg chg="add mod">
          <ac:chgData name="Marcello MORCIANO" userId="eef0c4bb-6b24-461a-ba84-fe1334619280" providerId="ADAL" clId="{BAA4E41C-C83C-476D-955A-8BAB4764B2A1}" dt="2023-05-04T13:25:04.727" v="124" actId="14100"/>
          <ac:spMkLst>
            <pc:docMk/>
            <pc:sldMk cId="3044283835" sldId="862"/>
            <ac:spMk id="7" creationId="{B538E508-1926-94E5-0A32-50957FBA4900}"/>
          </ac:spMkLst>
        </pc:spChg>
        <pc:picChg chg="mod">
          <ac:chgData name="Marcello MORCIANO" userId="eef0c4bb-6b24-461a-ba84-fe1334619280" providerId="ADAL" clId="{BAA4E41C-C83C-476D-955A-8BAB4764B2A1}" dt="2023-05-04T13:23:06.965" v="105" actId="14100"/>
          <ac:picMkLst>
            <pc:docMk/>
            <pc:sldMk cId="3044283835" sldId="862"/>
            <ac:picMk id="9" creationId="{00000000-0000-0000-0000-000000000000}"/>
          </ac:picMkLst>
        </pc:picChg>
      </pc:sldChg>
      <pc:sldChg chg="modSp mod">
        <pc:chgData name="Marcello MORCIANO" userId="eef0c4bb-6b24-461a-ba84-fe1334619280" providerId="ADAL" clId="{BAA4E41C-C83C-476D-955A-8BAB4764B2A1}" dt="2023-05-04T13:18:38.735" v="17" actId="20577"/>
        <pc:sldMkLst>
          <pc:docMk/>
          <pc:sldMk cId="2367796275" sldId="864"/>
        </pc:sldMkLst>
        <pc:spChg chg="mod">
          <ac:chgData name="Marcello MORCIANO" userId="eef0c4bb-6b24-461a-ba84-fe1334619280" providerId="ADAL" clId="{BAA4E41C-C83C-476D-955A-8BAB4764B2A1}" dt="2023-05-04T13:18:38.735" v="17" actId="20577"/>
          <ac:spMkLst>
            <pc:docMk/>
            <pc:sldMk cId="2367796275" sldId="864"/>
            <ac:spMk id="13" creationId="{46550CC9-4C54-78D9-B50F-1E04A3E1BF2F}"/>
          </ac:spMkLst>
        </pc:spChg>
      </pc:sldChg>
      <pc:sldChg chg="del">
        <pc:chgData name="Marcello MORCIANO" userId="eef0c4bb-6b24-461a-ba84-fe1334619280" providerId="ADAL" clId="{BAA4E41C-C83C-476D-955A-8BAB4764B2A1}" dt="2023-05-04T13:15:20.735" v="0" actId="47"/>
        <pc:sldMkLst>
          <pc:docMk/>
          <pc:sldMk cId="4108140519" sldId="879"/>
        </pc:sldMkLst>
      </pc:sldChg>
      <pc:sldChg chg="modSp mod">
        <pc:chgData name="Marcello MORCIANO" userId="eef0c4bb-6b24-461a-ba84-fe1334619280" providerId="ADAL" clId="{BAA4E41C-C83C-476D-955A-8BAB4764B2A1}" dt="2023-05-04T13:18:47.567" v="19" actId="20577"/>
        <pc:sldMkLst>
          <pc:docMk/>
          <pc:sldMk cId="3311291141" sldId="882"/>
        </pc:sldMkLst>
        <pc:spChg chg="mod">
          <ac:chgData name="Marcello MORCIANO" userId="eef0c4bb-6b24-461a-ba84-fe1334619280" providerId="ADAL" clId="{BAA4E41C-C83C-476D-955A-8BAB4764B2A1}" dt="2023-05-04T13:18:47.567" v="19" actId="20577"/>
          <ac:spMkLst>
            <pc:docMk/>
            <pc:sldMk cId="3311291141" sldId="882"/>
            <ac:spMk id="5" creationId="{A52A2D35-1DF6-1FE1-B3F6-E33ECEA3CDAD}"/>
          </ac:spMkLst>
        </pc:spChg>
      </pc:sldChg>
      <pc:sldChg chg="del">
        <pc:chgData name="Marcello MORCIANO" userId="eef0c4bb-6b24-461a-ba84-fe1334619280" providerId="ADAL" clId="{BAA4E41C-C83C-476D-955A-8BAB4764B2A1}" dt="2023-05-04T13:15:20.735" v="0" actId="47"/>
        <pc:sldMkLst>
          <pc:docMk/>
          <pc:sldMk cId="4061071364" sldId="883"/>
        </pc:sldMkLst>
      </pc:sldChg>
      <pc:sldChg chg="del">
        <pc:chgData name="Marcello MORCIANO" userId="eef0c4bb-6b24-461a-ba84-fe1334619280" providerId="ADAL" clId="{BAA4E41C-C83C-476D-955A-8BAB4764B2A1}" dt="2023-05-04T13:15:20.735" v="0" actId="47"/>
        <pc:sldMkLst>
          <pc:docMk/>
          <pc:sldMk cId="250338822" sldId="884"/>
        </pc:sldMkLst>
      </pc:sldChg>
      <pc:sldChg chg="del">
        <pc:chgData name="Marcello MORCIANO" userId="eef0c4bb-6b24-461a-ba84-fe1334619280" providerId="ADAL" clId="{BAA4E41C-C83C-476D-955A-8BAB4764B2A1}" dt="2023-05-04T13:15:20.735" v="0" actId="47"/>
        <pc:sldMkLst>
          <pc:docMk/>
          <pc:sldMk cId="2905329378" sldId="886"/>
        </pc:sldMkLst>
      </pc:sldChg>
      <pc:sldChg chg="del">
        <pc:chgData name="Marcello MORCIANO" userId="eef0c4bb-6b24-461a-ba84-fe1334619280" providerId="ADAL" clId="{BAA4E41C-C83C-476D-955A-8BAB4764B2A1}" dt="2023-05-04T13:15:20.735" v="0" actId="47"/>
        <pc:sldMkLst>
          <pc:docMk/>
          <pc:sldMk cId="2981505673" sldId="887"/>
        </pc:sldMkLst>
      </pc:sldChg>
      <pc:sldChg chg="modSp mod">
        <pc:chgData name="Marcello MORCIANO" userId="eef0c4bb-6b24-461a-ba84-fe1334619280" providerId="ADAL" clId="{BAA4E41C-C83C-476D-955A-8BAB4764B2A1}" dt="2023-05-04T13:18:54.544" v="31" actId="20577"/>
        <pc:sldMkLst>
          <pc:docMk/>
          <pc:sldMk cId="3110417969" sldId="889"/>
        </pc:sldMkLst>
        <pc:spChg chg="mod">
          <ac:chgData name="Marcello MORCIANO" userId="eef0c4bb-6b24-461a-ba84-fe1334619280" providerId="ADAL" clId="{BAA4E41C-C83C-476D-955A-8BAB4764B2A1}" dt="2023-05-04T13:18:54.544" v="31" actId="20577"/>
          <ac:spMkLst>
            <pc:docMk/>
            <pc:sldMk cId="3110417969" sldId="889"/>
            <ac:spMk id="13" creationId="{46550CC9-4C54-78D9-B50F-1E04A3E1BF2F}"/>
          </ac:spMkLst>
        </pc:spChg>
      </pc:sldChg>
      <pc:sldChg chg="modSp mod">
        <pc:chgData name="Marcello MORCIANO" userId="eef0c4bb-6b24-461a-ba84-fe1334619280" providerId="ADAL" clId="{BAA4E41C-C83C-476D-955A-8BAB4764B2A1}" dt="2023-05-04T13:16:05.394" v="7" actId="20577"/>
        <pc:sldMkLst>
          <pc:docMk/>
          <pc:sldMk cId="914208947" sldId="896"/>
        </pc:sldMkLst>
        <pc:spChg chg="mod">
          <ac:chgData name="Marcello MORCIANO" userId="eef0c4bb-6b24-461a-ba84-fe1334619280" providerId="ADAL" clId="{BAA4E41C-C83C-476D-955A-8BAB4764B2A1}" dt="2023-05-04T13:16:05.394" v="7" actId="20577"/>
          <ac:spMkLst>
            <pc:docMk/>
            <pc:sldMk cId="914208947" sldId="896"/>
            <ac:spMk id="13" creationId="{46550CC9-4C54-78D9-B50F-1E04A3E1BF2F}"/>
          </ac:spMkLst>
        </pc:spChg>
      </pc:sldChg>
      <pc:sldChg chg="modSp mod">
        <pc:chgData name="Marcello MORCIANO" userId="eef0c4bb-6b24-461a-ba84-fe1334619280" providerId="ADAL" clId="{BAA4E41C-C83C-476D-955A-8BAB4764B2A1}" dt="2023-05-04T13:16:00.798" v="6" actId="20577"/>
        <pc:sldMkLst>
          <pc:docMk/>
          <pc:sldMk cId="4266236544" sldId="897"/>
        </pc:sldMkLst>
        <pc:spChg chg="mod">
          <ac:chgData name="Marcello MORCIANO" userId="eef0c4bb-6b24-461a-ba84-fe1334619280" providerId="ADAL" clId="{BAA4E41C-C83C-476D-955A-8BAB4764B2A1}" dt="2023-05-04T13:16:00.798" v="6" actId="20577"/>
          <ac:spMkLst>
            <pc:docMk/>
            <pc:sldMk cId="4266236544" sldId="897"/>
            <ac:spMk id="13" creationId="{46550CC9-4C54-78D9-B50F-1E04A3E1BF2F}"/>
          </ac:spMkLst>
        </pc:spChg>
      </pc:sldChg>
      <pc:sldChg chg="modSp mod">
        <pc:chgData name="Marcello MORCIANO" userId="eef0c4bb-6b24-461a-ba84-fe1334619280" providerId="ADAL" clId="{BAA4E41C-C83C-476D-955A-8BAB4764B2A1}" dt="2023-05-04T13:16:08.591" v="8" actId="20577"/>
        <pc:sldMkLst>
          <pc:docMk/>
          <pc:sldMk cId="531658493" sldId="898"/>
        </pc:sldMkLst>
        <pc:spChg chg="mod">
          <ac:chgData name="Marcello MORCIANO" userId="eef0c4bb-6b24-461a-ba84-fe1334619280" providerId="ADAL" clId="{BAA4E41C-C83C-476D-955A-8BAB4764B2A1}" dt="2023-05-04T13:16:08.591" v="8" actId="20577"/>
          <ac:spMkLst>
            <pc:docMk/>
            <pc:sldMk cId="531658493" sldId="898"/>
            <ac:spMk id="13" creationId="{46550CC9-4C54-78D9-B50F-1E04A3E1BF2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7C68A3-539B-614C-AEED-9F3672566120}" type="datetimeFigureOut">
              <a:rPr lang="it-IT" smtClean="0"/>
              <a:t>04/05/2023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C7824B-A553-014E-91C5-21C7C50A6CB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92693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825F9-C3E2-E147-B6D3-335C60204E37}" type="datetimeFigureOut">
              <a:rPr lang="it-IT" smtClean="0"/>
              <a:t>04/05/2023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D8AB75-C383-C444-BAD8-6C37ACA0136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867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 userDrawn="1"/>
        </p:nvSpPr>
        <p:spPr>
          <a:xfrm>
            <a:off x="474341" y="2493698"/>
            <a:ext cx="8231383" cy="4013942"/>
          </a:xfrm>
          <a:prstGeom prst="rect">
            <a:avLst/>
          </a:prstGeom>
          <a:solidFill>
            <a:srgbClr val="EB30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440000" y="2988000"/>
            <a:ext cx="6400800" cy="1080000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4480"/>
              </a:lnSpc>
              <a:defRPr sz="4400" b="1" i="0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r>
              <a:rPr lang="it-IT" dirty="0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40000" y="4392000"/>
            <a:ext cx="6400800" cy="626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120"/>
              </a:lnSpc>
              <a:buNone/>
              <a:defRPr sz="3000">
                <a:solidFill>
                  <a:srgbClr val="FFFFFF"/>
                </a:solidFill>
                <a:latin typeface="Helvetica Neue LT Std 55 Roman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pic>
        <p:nvPicPr>
          <p:cNvPr id="5" name="Immagin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851" y="176196"/>
            <a:ext cx="4944963" cy="321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022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2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40000" y="306000"/>
            <a:ext cx="7171200" cy="514800"/>
          </a:xfrm>
          <a:prstGeom prst="rect">
            <a:avLst/>
          </a:prstGeom>
        </p:spPr>
        <p:txBody>
          <a:bodyPr anchor="ctr" anchorCtr="0"/>
          <a:lstStyle>
            <a:lvl1pPr>
              <a:defRPr b="1" i="0">
                <a:latin typeface="Helvetica Neue"/>
                <a:cs typeface="Helvetica Neue"/>
              </a:defRPr>
            </a:lvl1pPr>
          </a:lstStyle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440000" y="2394000"/>
            <a:ext cx="6562800" cy="3391200"/>
          </a:xfrm>
          <a:prstGeom prst="rect">
            <a:avLst/>
          </a:prstGeom>
        </p:spPr>
        <p:txBody>
          <a:bodyPr numCol="2" spcCol="360000">
            <a:normAutofit/>
          </a:bodyPr>
          <a:lstStyle>
            <a:lvl1pPr marL="0" indent="0" algn="just">
              <a:buNone/>
              <a:defRPr sz="300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  <a:cs typeface="Helvetica Neue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270226" y="6306345"/>
            <a:ext cx="416574" cy="365125"/>
          </a:xfrm>
          <a:prstGeom prst="rect">
            <a:avLst/>
          </a:prstGeom>
        </p:spPr>
        <p:txBody>
          <a:bodyPr anchor="t" anchorCtr="0"/>
          <a:lstStyle>
            <a:lvl1pPr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  <a:cs typeface="Helvetica Neue Light"/>
              </a:defRPr>
            </a:lvl1pPr>
          </a:lstStyle>
          <a:p>
            <a:fld id="{E0F8B7D7-B5E3-644D-9856-CC0934E69055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8" name="Segnaposto testo 7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842400"/>
            <a:ext cx="7171200" cy="327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2600" b="0" i="0">
                <a:solidFill>
                  <a:srgbClr val="595959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it-IT" dirty="0"/>
              <a:t>Sottotitolo</a:t>
            </a:r>
          </a:p>
        </p:txBody>
      </p:sp>
      <p:pic>
        <p:nvPicPr>
          <p:cNvPr id="11" name="Immagine 10" descr="unimor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35" y="6339386"/>
            <a:ext cx="935998" cy="175104"/>
          </a:xfrm>
          <a:prstGeom prst="rect">
            <a:avLst/>
          </a:prstGeom>
        </p:spPr>
      </p:pic>
      <p:sp>
        <p:nvSpPr>
          <p:cNvPr id="9" name="Segnaposto data 3"/>
          <p:cNvSpPr>
            <a:spLocks noGrp="1"/>
          </p:cNvSpPr>
          <p:nvPr>
            <p:ph type="dt" sz="half" idx="10"/>
          </p:nvPr>
        </p:nvSpPr>
        <p:spPr>
          <a:xfrm>
            <a:off x="1440000" y="6306345"/>
            <a:ext cx="932895" cy="365125"/>
          </a:xfrm>
          <a:prstGeom prst="rect">
            <a:avLst/>
          </a:prstGeom>
        </p:spPr>
        <p:txBody>
          <a:bodyPr anchor="t" anchorCtr="0"/>
          <a:lstStyle>
            <a:lvl1pPr>
              <a:defRPr sz="1000" b="0" i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  <a:cs typeface="Helvetica Neue Light"/>
              </a:defRPr>
            </a:lvl1pPr>
          </a:lstStyle>
          <a:p>
            <a:r>
              <a:rPr lang="it-IT" dirty="0"/>
              <a:t>gg/mm/</a:t>
            </a:r>
            <a:r>
              <a:rPr lang="it-IT" dirty="0" err="1"/>
              <a:t>aaaa</a:t>
            </a:r>
            <a:endParaRPr lang="it-IT" dirty="0"/>
          </a:p>
        </p:txBody>
      </p:sp>
      <p:sp>
        <p:nvSpPr>
          <p:cNvPr id="10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568824" y="6306345"/>
            <a:ext cx="5175215" cy="365125"/>
          </a:xfrm>
          <a:prstGeom prst="rect">
            <a:avLst/>
          </a:prstGeom>
        </p:spPr>
        <p:txBody>
          <a:bodyPr anchor="t" anchorCtr="0"/>
          <a:lstStyle>
            <a:lvl1pPr algn="l">
              <a:defRPr sz="1000" b="0" i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  <a:cs typeface="Helvetica Neue Light"/>
              </a:defRPr>
            </a:lvl1pPr>
          </a:lstStyle>
          <a:p>
            <a:r>
              <a:rPr lang="it-IT" dirty="0"/>
              <a:t>Nome insegnamento</a:t>
            </a:r>
          </a:p>
        </p:txBody>
      </p:sp>
    </p:spTree>
    <p:extLst>
      <p:ext uri="{BB962C8B-B14F-4D97-AF65-F5344CB8AC3E}">
        <p14:creationId xmlns:p14="http://schemas.microsoft.com/office/powerpoint/2010/main" val="3626475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>
            <a:spLocks noGrp="1"/>
          </p:cNvSpPr>
          <p:nvPr>
            <p:ph type="title"/>
          </p:nvPr>
        </p:nvSpPr>
        <p:spPr>
          <a:xfrm>
            <a:off x="1440000" y="306000"/>
            <a:ext cx="7171200" cy="514800"/>
          </a:xfrm>
          <a:prstGeom prst="rect">
            <a:avLst/>
          </a:prstGeom>
        </p:spPr>
        <p:txBody>
          <a:bodyPr anchor="ctr" anchorCtr="0"/>
          <a:lstStyle>
            <a:lvl1pPr>
              <a:defRPr b="1" i="0">
                <a:latin typeface="Helvetica Neue"/>
                <a:cs typeface="Helvetica Neue"/>
              </a:defRPr>
            </a:lvl1pPr>
          </a:lstStyle>
          <a:p>
            <a:r>
              <a:rPr lang="it-IT" dirty="0"/>
              <a:t>Fare clic per modificare stile</a:t>
            </a:r>
          </a:p>
        </p:txBody>
      </p:sp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1440000" y="2394000"/>
            <a:ext cx="6562800" cy="3391200"/>
          </a:xfrm>
          <a:prstGeom prst="rect">
            <a:avLst/>
          </a:prstGeom>
        </p:spPr>
        <p:txBody>
          <a:bodyPr numCol="1" spcCol="360000">
            <a:normAutofit/>
          </a:bodyPr>
          <a:lstStyle>
            <a:lvl1pPr marL="0" indent="0" algn="just">
              <a:buNone/>
              <a:defRPr sz="300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  <a:cs typeface="Helvetica Neue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>
          <a:xfrm>
            <a:off x="1440000" y="6306345"/>
            <a:ext cx="932895" cy="365125"/>
          </a:xfrm>
          <a:prstGeom prst="rect">
            <a:avLst/>
          </a:prstGeom>
        </p:spPr>
        <p:txBody>
          <a:bodyPr anchor="t" anchorCtr="0"/>
          <a:lstStyle>
            <a:lvl1pPr>
              <a:defRPr sz="1000" b="0" i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  <a:cs typeface="Helvetica Neue Light"/>
              </a:defRPr>
            </a:lvl1pPr>
          </a:lstStyle>
          <a:p>
            <a:r>
              <a:rPr lang="it-IT" dirty="0"/>
              <a:t>gg/mm/</a:t>
            </a:r>
            <a:r>
              <a:rPr lang="it-IT" dirty="0" err="1"/>
              <a:t>aaaa</a:t>
            </a:r>
            <a:endParaRPr lang="it-IT" dirty="0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568824" y="6306345"/>
            <a:ext cx="5175215" cy="365125"/>
          </a:xfrm>
          <a:prstGeom prst="rect">
            <a:avLst/>
          </a:prstGeom>
        </p:spPr>
        <p:txBody>
          <a:bodyPr anchor="t" anchorCtr="0"/>
          <a:lstStyle>
            <a:lvl1pPr algn="l">
              <a:defRPr sz="1000" b="0" i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  <a:cs typeface="Helvetica Neue Light"/>
              </a:defRPr>
            </a:lvl1pPr>
          </a:lstStyle>
          <a:p>
            <a:r>
              <a:rPr lang="it-IT" dirty="0"/>
              <a:t>Nome insegnamento</a:t>
            </a: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270226" y="6306345"/>
            <a:ext cx="416574" cy="365125"/>
          </a:xfrm>
          <a:prstGeom prst="rect">
            <a:avLst/>
          </a:prstGeom>
        </p:spPr>
        <p:txBody>
          <a:bodyPr anchor="t" anchorCtr="0"/>
          <a:lstStyle>
            <a:lvl1pPr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  <a:cs typeface="Helvetica Neue Light"/>
              </a:defRPr>
            </a:lvl1pPr>
          </a:lstStyle>
          <a:p>
            <a:fld id="{E0F8B7D7-B5E3-644D-9856-CC0934E69055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8" name="Segnaposto testo 7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842400"/>
            <a:ext cx="7171200" cy="327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2600" b="0" i="0">
                <a:solidFill>
                  <a:srgbClr val="595959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it-IT" dirty="0"/>
              <a:t>Sottotitolo</a:t>
            </a:r>
          </a:p>
        </p:txBody>
      </p:sp>
      <p:pic>
        <p:nvPicPr>
          <p:cNvPr id="9" name="Immagine 8" descr="unimor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35" y="6339386"/>
            <a:ext cx="935998" cy="17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375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6449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onomia.unimore.it/site/en/home.html" TargetMode="External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lse.ac.uk/cpec" TargetMode="External"/><Relationship Id="rId5" Type="http://schemas.openxmlformats.org/officeDocument/2006/relationships/hyperlink" Target="https://www.bmh.manchester.ac.uk/study/research/funded-programmes/nihr-primary-care/health-organisation-policy-economics-hope/" TargetMode="External"/><Relationship Id="rId4" Type="http://schemas.openxmlformats.org/officeDocument/2006/relationships/hyperlink" Target="http://www.capp.unimore.it/site/en/home.htm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inmp.it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13359" y="2656625"/>
            <a:ext cx="7659974" cy="1080000"/>
          </a:xfrm>
        </p:spPr>
        <p:txBody>
          <a:bodyPr/>
          <a:lstStyle/>
          <a:p>
            <a:pPr algn="ctr" defTabSz="776357">
              <a:lnSpc>
                <a:spcPct val="100000"/>
              </a:lnSpc>
            </a:pPr>
            <a:r>
              <a:rPr lang="it-IT" sz="2400" dirty="0">
                <a:solidFill>
                  <a:schemeClr val="bg1">
                    <a:lumMod val="8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Conoscere per Intervenire: </a:t>
            </a:r>
            <a:br>
              <a:rPr lang="it-IT" sz="2400" dirty="0">
                <a:solidFill>
                  <a:schemeClr val="bg1">
                    <a:lumMod val="8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it-IT" sz="2400" dirty="0">
                <a:solidFill>
                  <a:schemeClr val="bg1">
                    <a:lumMod val="8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Dati, Analisi e Politiche per il welfare locale</a:t>
            </a:r>
            <a:br>
              <a:rPr lang="it-IT" sz="1800" dirty="0">
                <a:latin typeface="Helvetica" charset="0"/>
                <a:ea typeface="Helvetica" charset="0"/>
                <a:cs typeface="Helvetica" charset="0"/>
              </a:rPr>
            </a:br>
            <a:br>
              <a:rPr lang="it-IT" sz="1800" dirty="0">
                <a:latin typeface="Helvetica" charset="0"/>
                <a:ea typeface="Helvetica" charset="0"/>
                <a:cs typeface="Helvetica" charset="0"/>
              </a:rPr>
            </a:br>
            <a:r>
              <a:rPr lang="it-IT" sz="2800" spc="-100" dirty="0">
                <a:latin typeface="Helvetica" charset="0"/>
                <a:ea typeface="Helvetica" charset="0"/>
                <a:cs typeface="Helvetica" charset="0"/>
              </a:rPr>
              <a:t>Diseguaglianza di salute e mortalità: Modena nel contesto nazionale</a:t>
            </a:r>
            <a:br>
              <a:rPr lang="it-IT" sz="2800" spc="-100" dirty="0">
                <a:latin typeface="Helvetica" charset="0"/>
                <a:ea typeface="Helvetica" charset="0"/>
                <a:cs typeface="Helvetica" charset="0"/>
              </a:rPr>
            </a:br>
            <a:br>
              <a:rPr lang="it-IT" sz="3200" dirty="0">
                <a:latin typeface="Helvetica" charset="0"/>
                <a:ea typeface="Helvetica" charset="0"/>
                <a:cs typeface="Helvetica" charset="0"/>
              </a:rPr>
            </a:br>
            <a:r>
              <a:rPr lang="it-IT" sz="2400" dirty="0">
                <a:latin typeface="Helvetica" charset="0"/>
                <a:ea typeface="Helvetica" charset="0"/>
                <a:cs typeface="Helvetica" charset="0"/>
              </a:rPr>
              <a:t>Marcello Morciano</a:t>
            </a:r>
            <a:br>
              <a:rPr lang="it-IT" sz="2400" dirty="0">
                <a:latin typeface="Helvetica" charset="0"/>
                <a:ea typeface="Helvetica" charset="0"/>
                <a:cs typeface="Helvetica" charset="0"/>
              </a:rPr>
            </a:br>
            <a:r>
              <a:rPr lang="it-IT" sz="2400" dirty="0">
                <a:latin typeface="Helvetica" charset="0"/>
                <a:ea typeface="Helvetica" charset="0"/>
                <a:cs typeface="Helvetica" charset="0"/>
              </a:rPr>
              <a:t>Maria Cristina D’Aguanno</a:t>
            </a:r>
            <a:br>
              <a:rPr lang="it-IT" sz="2400" dirty="0">
                <a:latin typeface="Helvetica" charset="0"/>
                <a:ea typeface="Helvetica" charset="0"/>
                <a:cs typeface="Helvetica" charset="0"/>
              </a:rPr>
            </a:br>
            <a:br>
              <a:rPr lang="it-IT" sz="2400" dirty="0">
                <a:latin typeface="Helvetica" charset="0"/>
                <a:ea typeface="Helvetica" charset="0"/>
                <a:cs typeface="Helvetica" charset="0"/>
              </a:rPr>
            </a:br>
            <a:r>
              <a:rPr lang="it-IT" sz="2000" b="0" dirty="0">
                <a:solidFill>
                  <a:schemeClr val="bg1">
                    <a:lumMod val="8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Venerdi 5 Maggio 2023</a:t>
            </a:r>
            <a:br>
              <a:rPr lang="it-IT" sz="3200" dirty="0">
                <a:latin typeface="Helvetica" charset="0"/>
                <a:ea typeface="Helvetica" charset="0"/>
                <a:cs typeface="Helvetica" charset="0"/>
              </a:rPr>
            </a:br>
            <a:br>
              <a:rPr lang="it-IT" sz="3200" dirty="0">
                <a:latin typeface="Helvetica" charset="0"/>
                <a:ea typeface="Helvetica" charset="0"/>
                <a:cs typeface="Helvetica" charset="0"/>
              </a:rPr>
            </a:br>
            <a:br>
              <a:rPr lang="it-IT" dirty="0"/>
            </a:br>
            <a:r>
              <a:rPr lang="it-IT" dirty="0"/>
              <a:t> </a:t>
            </a:r>
            <a:endParaRPr lang="it-IT" sz="3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18CC47-7974-C9A0-4DBE-467AD2E77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4065" y="76783"/>
            <a:ext cx="4248637" cy="78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55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E78E0F87-FD4C-6743-A377-18AED2AC1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318" y="222255"/>
            <a:ext cx="8638035" cy="514800"/>
          </a:xfrm>
        </p:spPr>
        <p:txBody>
          <a:bodyPr anchor="ctr" anchorCtr="0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it-IT" sz="2800" dirty="0"/>
              <a:t>Le evidenze internazionali nei gap tra aree cittadine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8E2D803C-8E67-ED43-ADFB-7C0E03309D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306345"/>
            <a:ext cx="932895" cy="365125"/>
          </a:xfrm>
        </p:spPr>
        <p:txBody>
          <a:bodyPr anchor="t" anchorCtr="0">
            <a:normAutofit/>
          </a:bodyPr>
          <a:lstStyle/>
          <a:p>
            <a:pPr>
              <a:spcAft>
                <a:spcPts val="600"/>
              </a:spcAft>
            </a:pPr>
            <a:r>
              <a:rPr lang="it-IT" dirty="0"/>
              <a:t>05/05/2023</a:t>
            </a: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FF2F2304-8146-2446-A6BF-99EB44908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68824" y="6306345"/>
            <a:ext cx="5175215" cy="365125"/>
          </a:xfrm>
        </p:spPr>
        <p:txBody>
          <a:bodyPr anchor="t" anchorCtr="0">
            <a:normAutofit/>
          </a:bodyPr>
          <a:lstStyle/>
          <a:p>
            <a:pPr>
              <a:spcAft>
                <a:spcPts val="600"/>
              </a:spcAft>
            </a:pPr>
            <a:r>
              <a:rPr lang="it-IT" b="0" i="0" kern="1200" dirty="0">
                <a:latin typeface="Helvetica Neue Light"/>
                <a:ea typeface="+mn-ea"/>
                <a:cs typeface="Helvetica Neue Light"/>
              </a:rPr>
              <a:t>Convegno: «</a:t>
            </a:r>
            <a:r>
              <a:rPr lang="it-IT" dirty="0"/>
              <a:t>Conoscere per Intervenire: Dati, Analisi e Politiche per il welfare locale»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B9D9CA9-14EF-5546-8411-7845EE019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0226" y="6306345"/>
            <a:ext cx="416574" cy="365125"/>
          </a:xfrm>
        </p:spPr>
        <p:txBody>
          <a:bodyPr anchor="t" anchorCtr="0">
            <a:normAutofit/>
          </a:bodyPr>
          <a:lstStyle/>
          <a:p>
            <a:pPr>
              <a:spcAft>
                <a:spcPts val="600"/>
              </a:spcAft>
            </a:pPr>
            <a:fld id="{E0F8B7D7-B5E3-644D-9856-CC0934E69055}" type="slidenum">
              <a:rPr lang="it-IT" smtClean="0"/>
              <a:pPr>
                <a:spcAft>
                  <a:spcPts val="600"/>
                </a:spcAft>
              </a:pPr>
              <a:t>10</a:t>
            </a:fld>
            <a:endParaRPr lang="it-IT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2E644D-AC07-5007-236D-926303FEF047}"/>
              </a:ext>
            </a:extLst>
          </p:cNvPr>
          <p:cNvSpPr txBox="1"/>
          <p:nvPr/>
        </p:nvSpPr>
        <p:spPr>
          <a:xfrm>
            <a:off x="203646" y="5793345"/>
            <a:ext cx="7171200" cy="327600"/>
          </a:xfrm>
          <a:prstGeom prst="rect">
            <a:avLst/>
          </a:prstGeom>
        </p:spPr>
        <p:txBody>
          <a:bodyPr anchor="ctr" anchorCtr="0"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endParaRPr lang="it-IT" sz="800" b="0" i="0" kern="1200" dirty="0">
              <a:solidFill>
                <a:srgbClr val="595959"/>
              </a:solidFill>
              <a:latin typeface="Helvetica Neue Medium"/>
              <a:ea typeface="+mn-ea"/>
              <a:cs typeface="Helvetica Neue Medium"/>
            </a:endParaRP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46550CC9-4C54-78D9-B50F-1E04A3E1B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646" y="865695"/>
            <a:ext cx="8754035" cy="510085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800" dirty="0">
                <a:latin typeface="Helvetica Neue"/>
              </a:rPr>
              <a:t>Vasta letteratura sulle differenze geografiche nella mortalità nella stessa città </a:t>
            </a:r>
          </a:p>
          <a:p>
            <a:r>
              <a:rPr lang="it-IT" sz="1800" dirty="0">
                <a:latin typeface="Helvetica Neue"/>
              </a:rPr>
              <a:t>Londra…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100" b="0" i="0" dirty="0">
              <a:solidFill>
                <a:srgbClr val="2A2A2A"/>
              </a:solidFill>
              <a:effectLst/>
              <a:latin typeface="Merriweather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/>
          </a:p>
          <a:p>
            <a:r>
              <a:rPr lang="en-GB" sz="800" dirty="0"/>
              <a:t>Fonte: Life expectancy at birth in 2012 in London’s local authorities. Data are from Bennett et al (2015) The future of life expectancy and life expectancy inequalities in England and Wales: Bayesian spatiotemporal forecasting. Lancet 2015;386:163-70. </a:t>
            </a:r>
            <a:endParaRPr lang="en-GB" sz="1100" dirty="0"/>
          </a:p>
          <a:p>
            <a:r>
              <a:rPr lang="en-GB" sz="1800" dirty="0"/>
              <a:t>New York…							           Accra…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/>
          </a:p>
          <a:p>
            <a:pPr lvl="7" indent="0">
              <a:buNone/>
            </a:pPr>
            <a:r>
              <a:rPr lang="en-GB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</a:rPr>
              <a:t>      </a:t>
            </a:r>
            <a:endParaRPr lang="it-IT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147432-AA00-7C93-EE80-52B638CDC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539" y="1324704"/>
            <a:ext cx="2462657" cy="15715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68A3DF-B60A-DA46-17BF-8BC654825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424" y="1390403"/>
            <a:ext cx="2462658" cy="15233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68676F6-DD8B-EFD9-4595-2326B34C2F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377" y="3616661"/>
            <a:ext cx="2942465" cy="223837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5EF9F7C-C542-E5D8-4557-A0BE738BE334}"/>
              </a:ext>
            </a:extLst>
          </p:cNvPr>
          <p:cNvSpPr txBox="1"/>
          <p:nvPr/>
        </p:nvSpPr>
        <p:spPr>
          <a:xfrm>
            <a:off x="105682" y="5855036"/>
            <a:ext cx="40091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</a:rPr>
              <a:t>Fonte: Chetty et al, The Association Between Income and Life Expectancy </a:t>
            </a:r>
          </a:p>
          <a:p>
            <a:r>
              <a:rPr lang="en-GB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</a:rPr>
              <a:t>in the United States, 2001-2014</a:t>
            </a:r>
          </a:p>
          <a:p>
            <a:endParaRPr lang="en-GB" sz="800" dirty="0">
              <a:solidFill>
                <a:schemeClr val="tx1">
                  <a:lumMod val="50000"/>
                  <a:lumOff val="50000"/>
                </a:schemeClr>
              </a:solidFill>
              <a:latin typeface="Helvetica Neue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5645B5-B863-6D08-05FE-AD46824C15ED}"/>
              </a:ext>
            </a:extLst>
          </p:cNvPr>
          <p:cNvSpPr txBox="1"/>
          <p:nvPr/>
        </p:nvSpPr>
        <p:spPr>
          <a:xfrm>
            <a:off x="5029200" y="5782072"/>
            <a:ext cx="3851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</a:rPr>
              <a:t>Fonte: Bixby H, et al. Quantifying within-city inequalities in child mortality across neighbourhoods in Accra, Ghana: a Bayesian spatial analysis BMJ Open 2022;12:e054030.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D68EE83-0C2B-72CB-A43F-ABD888AA07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7783" y="3992997"/>
            <a:ext cx="2217063" cy="15233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C40C46C-D240-10D1-67BC-CEC92BE33D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4039" y="3355350"/>
            <a:ext cx="736773" cy="105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7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E78E0F87-FD4C-6743-A377-18AED2AC1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318" y="222255"/>
            <a:ext cx="8638035" cy="514800"/>
          </a:xfrm>
        </p:spPr>
        <p:txBody>
          <a:bodyPr anchor="ctr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it-IT" sz="2800" dirty="0"/>
              <a:t>La mappa della salute diseguale di Bologna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8E2D803C-8E67-ED43-ADFB-7C0E03309D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306345"/>
            <a:ext cx="932895" cy="365125"/>
          </a:xfrm>
        </p:spPr>
        <p:txBody>
          <a:bodyPr anchor="t" anchorCtr="0">
            <a:normAutofit/>
          </a:bodyPr>
          <a:lstStyle/>
          <a:p>
            <a:pPr>
              <a:spcAft>
                <a:spcPts val="600"/>
              </a:spcAft>
            </a:pPr>
            <a:r>
              <a:rPr lang="it-IT" dirty="0"/>
              <a:t>05/05/2023</a:t>
            </a: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FF2F2304-8146-2446-A6BF-99EB44908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68824" y="6306345"/>
            <a:ext cx="5175215" cy="365125"/>
          </a:xfrm>
        </p:spPr>
        <p:txBody>
          <a:bodyPr anchor="t" anchorCtr="0">
            <a:normAutofit/>
          </a:bodyPr>
          <a:lstStyle/>
          <a:p>
            <a:pPr>
              <a:spcAft>
                <a:spcPts val="600"/>
              </a:spcAft>
            </a:pPr>
            <a:r>
              <a:rPr lang="it-IT" b="0" i="0" kern="1200" dirty="0">
                <a:latin typeface="Helvetica Neue Light"/>
                <a:ea typeface="+mn-ea"/>
                <a:cs typeface="Helvetica Neue Light"/>
              </a:rPr>
              <a:t>Convegno: «</a:t>
            </a:r>
            <a:r>
              <a:rPr lang="it-IT" dirty="0"/>
              <a:t>Conoscere per Intervenire: Dati, Analisi e Politiche per il welfare locale»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B9D9CA9-14EF-5546-8411-7845EE019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0226" y="6306345"/>
            <a:ext cx="416574" cy="365125"/>
          </a:xfrm>
        </p:spPr>
        <p:txBody>
          <a:bodyPr anchor="t" anchorCtr="0">
            <a:normAutofit/>
          </a:bodyPr>
          <a:lstStyle/>
          <a:p>
            <a:pPr>
              <a:spcAft>
                <a:spcPts val="600"/>
              </a:spcAft>
            </a:pPr>
            <a:fld id="{E0F8B7D7-B5E3-644D-9856-CC0934E69055}" type="slidenum">
              <a:rPr lang="it-IT" smtClean="0"/>
              <a:pPr>
                <a:spcAft>
                  <a:spcPts val="600"/>
                </a:spcAft>
              </a:pPr>
              <a:t>11</a:t>
            </a:fld>
            <a:endParaRPr lang="it-IT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2E644D-AC07-5007-236D-926303FEF047}"/>
              </a:ext>
            </a:extLst>
          </p:cNvPr>
          <p:cNvSpPr txBox="1"/>
          <p:nvPr/>
        </p:nvSpPr>
        <p:spPr>
          <a:xfrm>
            <a:off x="203646" y="5793345"/>
            <a:ext cx="7171200" cy="327600"/>
          </a:xfrm>
          <a:prstGeom prst="rect">
            <a:avLst/>
          </a:prstGeom>
        </p:spPr>
        <p:txBody>
          <a:bodyPr anchor="ctr" anchorCtr="0"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endParaRPr lang="it-IT" sz="800" b="0" i="0" kern="1200" dirty="0">
              <a:solidFill>
                <a:srgbClr val="595959"/>
              </a:solidFill>
              <a:latin typeface="Helvetica Neue Medium"/>
              <a:ea typeface="+mn-ea"/>
              <a:cs typeface="Helvetica Neue Medium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EF9F7C-C542-E5D8-4557-A0BE738BE334}"/>
              </a:ext>
            </a:extLst>
          </p:cNvPr>
          <p:cNvSpPr txBox="1"/>
          <p:nvPr/>
        </p:nvSpPr>
        <p:spPr>
          <a:xfrm>
            <a:off x="105682" y="5855036"/>
            <a:ext cx="85811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</a:rPr>
              <a:t>Fonte: </a:t>
            </a:r>
            <a:r>
              <a:rPr lang="it-IT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</a:rPr>
              <a:t>Centro Studi e Ricerche in Salute Internazionale e Interculturale, Università di Bologna (2022) "L'</a:t>
            </a:r>
            <a:r>
              <a:rPr lang="it-IT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</a:rPr>
              <a:t>equita</a:t>
            </a:r>
            <a:r>
              <a:rPr lang="it-IT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</a:rPr>
              <a:t>̀ nel diritto alla salute: il contrasto alle disuguaglianze nella città di Bologna. Report delle attività di ricerca" Dicembre 2022</a:t>
            </a:r>
            <a:endParaRPr lang="en-GB" sz="800" dirty="0">
              <a:solidFill>
                <a:schemeClr val="tx1">
                  <a:lumMod val="50000"/>
                  <a:lumOff val="50000"/>
                </a:schemeClr>
              </a:solidFill>
              <a:latin typeface="Helvetica Neue"/>
            </a:endParaRPr>
          </a:p>
        </p:txBody>
      </p:sp>
      <p:pic>
        <p:nvPicPr>
          <p:cNvPr id="10" name="Picture 9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58E70CBA-0ACF-0215-0536-B10606CDDC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35"/>
          <a:stretch/>
        </p:blipFill>
        <p:spPr>
          <a:xfrm>
            <a:off x="302318" y="771062"/>
            <a:ext cx="8436071" cy="508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328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E78E0F87-FD4C-6743-A377-18AED2AC1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6" y="479655"/>
            <a:ext cx="8638035" cy="514800"/>
          </a:xfrm>
        </p:spPr>
        <p:txBody>
          <a:bodyPr anchor="ctr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it-IT" sz="2800" dirty="0"/>
              <a:t>Un focus su Modena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8E2D803C-8E67-ED43-ADFB-7C0E03309D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306345"/>
            <a:ext cx="932895" cy="365125"/>
          </a:xfrm>
        </p:spPr>
        <p:txBody>
          <a:bodyPr anchor="t" anchorCtr="0">
            <a:normAutofit/>
          </a:bodyPr>
          <a:lstStyle/>
          <a:p>
            <a:pPr>
              <a:spcAft>
                <a:spcPts val="600"/>
              </a:spcAft>
            </a:pPr>
            <a:r>
              <a:rPr lang="it-IT" dirty="0"/>
              <a:t>05/05/2023</a:t>
            </a: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FF2F2304-8146-2446-A6BF-99EB44908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68824" y="6306345"/>
            <a:ext cx="5175215" cy="365125"/>
          </a:xfrm>
        </p:spPr>
        <p:txBody>
          <a:bodyPr anchor="t" anchorCtr="0">
            <a:normAutofit/>
          </a:bodyPr>
          <a:lstStyle/>
          <a:p>
            <a:pPr>
              <a:spcAft>
                <a:spcPts val="600"/>
              </a:spcAft>
            </a:pPr>
            <a:r>
              <a:rPr lang="it-IT" b="0" i="0" kern="1200" dirty="0">
                <a:latin typeface="Helvetica Neue Light"/>
                <a:ea typeface="+mn-ea"/>
                <a:cs typeface="Helvetica Neue Light"/>
              </a:rPr>
              <a:t>Convegno: «</a:t>
            </a:r>
            <a:r>
              <a:rPr lang="it-IT" dirty="0"/>
              <a:t>Conoscere per Intervenire: Dati, Analisi e Politiche per il welfare locale»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B9D9CA9-14EF-5546-8411-7845EE019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0226" y="6306345"/>
            <a:ext cx="416574" cy="365125"/>
          </a:xfrm>
        </p:spPr>
        <p:txBody>
          <a:bodyPr anchor="t" anchorCtr="0">
            <a:normAutofit/>
          </a:bodyPr>
          <a:lstStyle/>
          <a:p>
            <a:pPr>
              <a:spcAft>
                <a:spcPts val="600"/>
              </a:spcAft>
            </a:pPr>
            <a:fld id="{E0F8B7D7-B5E3-644D-9856-CC0934E69055}" type="slidenum">
              <a:rPr lang="it-IT" smtClean="0"/>
              <a:pPr>
                <a:spcAft>
                  <a:spcPts val="600"/>
                </a:spcAft>
              </a:pPr>
              <a:t>12</a:t>
            </a:fld>
            <a:endParaRPr lang="it-IT"/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46550CC9-4C54-78D9-B50F-1E04A3E1B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46" y="1284668"/>
            <a:ext cx="6761023" cy="203912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Sfruttare la </a:t>
            </a:r>
            <a:r>
              <a:rPr lang="it-IT" sz="2000" dirty="0">
                <a:solidFill>
                  <a:schemeClr val="accent2"/>
                </a:solidFill>
              </a:rPr>
              <a:t>ricchezza informativa </a:t>
            </a:r>
            <a:r>
              <a:rPr lang="it-IT" sz="2000" dirty="0"/>
              <a:t>dei dati già disponibili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latin typeface="Helvetica Neue"/>
              </a:rPr>
              <a:t>L’</a:t>
            </a:r>
            <a:r>
              <a:rPr lang="it-IT" sz="2000" dirty="0">
                <a:solidFill>
                  <a:schemeClr val="accent2"/>
                </a:solidFill>
                <a:latin typeface="Helvetica Neue"/>
              </a:rPr>
              <a:t>annuario</a:t>
            </a:r>
            <a:r>
              <a:rPr lang="it-IT" sz="2000" dirty="0">
                <a:latin typeface="Helvetica Neue"/>
              </a:rPr>
              <a:t> </a:t>
            </a:r>
            <a:r>
              <a:rPr lang="it-IT" sz="2000" dirty="0">
                <a:solidFill>
                  <a:schemeClr val="accent2"/>
                </a:solidFill>
                <a:latin typeface="Helvetica Neue"/>
              </a:rPr>
              <a:t>statistico del comune di Modena 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</a:rPr>
              <a:t>già fornisce utilissime informazioni descrittive (ma aggregate) sul numero di morti per classe d’età, genere, causa decesso e quartiere e tali informazioni sono disponibili per vari anni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14D1F5-94A7-237E-A820-32D880D31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9165" y="45362"/>
            <a:ext cx="1814835" cy="16255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D08E7D-A544-000A-29A1-F024DF0D38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952"/>
          <a:stretch/>
        </p:blipFill>
        <p:spPr>
          <a:xfrm>
            <a:off x="6829952" y="1553275"/>
            <a:ext cx="1821504" cy="48827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F1BE26-8978-6839-B759-72ACF1D3EB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236"/>
          <a:stretch/>
        </p:blipFill>
        <p:spPr>
          <a:xfrm>
            <a:off x="8236582" y="1553275"/>
            <a:ext cx="416574" cy="48827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A9539FF-0ADE-4A0A-A163-C7F6C79F66EB}"/>
              </a:ext>
            </a:extLst>
          </p:cNvPr>
          <p:cNvSpPr txBox="1"/>
          <p:nvPr/>
        </p:nvSpPr>
        <p:spPr>
          <a:xfrm>
            <a:off x="105682" y="5855036"/>
            <a:ext cx="858111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</a:rPr>
              <a:t>Fonte: </a:t>
            </a:r>
            <a:r>
              <a:rPr lang="en-GB" sz="105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</a:rPr>
              <a:t>Tav</a:t>
            </a: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</a:rPr>
              <a:t> A.53 </a:t>
            </a:r>
            <a:r>
              <a:rPr lang="en-GB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</a:rPr>
              <a:t>“</a:t>
            </a:r>
            <a:r>
              <a:rPr lang="it-IT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</a:rPr>
              <a:t>Dati per rioni urbanistici al 31-12-2021 - movimento naturale e migratorio</a:t>
            </a:r>
            <a:r>
              <a:rPr lang="en-GB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</a:rPr>
              <a:t>“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3A2532C-CBB8-A414-1C42-9EF0B85330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901" y="3429000"/>
            <a:ext cx="1713546" cy="2384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320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E78E0F87-FD4C-6743-A377-18AED2AC1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6" y="479655"/>
            <a:ext cx="8638035" cy="514800"/>
          </a:xfrm>
        </p:spPr>
        <p:txBody>
          <a:bodyPr anchor="ctr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it-IT" sz="2800" dirty="0"/>
              <a:t>Un focus su Modena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8E2D803C-8E67-ED43-ADFB-7C0E03309D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306345"/>
            <a:ext cx="932895" cy="365125"/>
          </a:xfrm>
        </p:spPr>
        <p:txBody>
          <a:bodyPr anchor="t" anchorCtr="0">
            <a:normAutofit/>
          </a:bodyPr>
          <a:lstStyle/>
          <a:p>
            <a:pPr>
              <a:spcAft>
                <a:spcPts val="600"/>
              </a:spcAft>
            </a:pPr>
            <a:r>
              <a:rPr lang="it-IT" dirty="0"/>
              <a:t>05/05/2023</a:t>
            </a: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FF2F2304-8146-2446-A6BF-99EB44908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68824" y="6306345"/>
            <a:ext cx="5175215" cy="365125"/>
          </a:xfrm>
        </p:spPr>
        <p:txBody>
          <a:bodyPr anchor="t" anchorCtr="0">
            <a:normAutofit/>
          </a:bodyPr>
          <a:lstStyle/>
          <a:p>
            <a:pPr>
              <a:spcAft>
                <a:spcPts val="600"/>
              </a:spcAft>
            </a:pPr>
            <a:r>
              <a:rPr lang="it-IT" b="0" i="0" kern="1200" dirty="0">
                <a:latin typeface="Helvetica Neue Light"/>
                <a:ea typeface="+mn-ea"/>
                <a:cs typeface="Helvetica Neue Light"/>
              </a:rPr>
              <a:t>Convegno: «</a:t>
            </a:r>
            <a:r>
              <a:rPr lang="it-IT" dirty="0"/>
              <a:t>Conoscere per Intervenire: Dati, Analisi e Politiche per il welfare locale»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B9D9CA9-14EF-5546-8411-7845EE019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0226" y="6306345"/>
            <a:ext cx="416574" cy="365125"/>
          </a:xfrm>
        </p:spPr>
        <p:txBody>
          <a:bodyPr anchor="t" anchorCtr="0">
            <a:normAutofit/>
          </a:bodyPr>
          <a:lstStyle/>
          <a:p>
            <a:pPr>
              <a:spcAft>
                <a:spcPts val="600"/>
              </a:spcAft>
            </a:pPr>
            <a:fld id="{E0F8B7D7-B5E3-644D-9856-CC0934E69055}" type="slidenum">
              <a:rPr lang="it-IT" smtClean="0"/>
              <a:pPr>
                <a:spcAft>
                  <a:spcPts val="600"/>
                </a:spcAft>
              </a:pPr>
              <a:t>13</a:t>
            </a:fld>
            <a:endParaRPr lang="it-IT"/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46550CC9-4C54-78D9-B50F-1E04A3E1B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46" y="1284668"/>
            <a:ext cx="6761023" cy="203912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Sfruttare la </a:t>
            </a:r>
            <a:r>
              <a:rPr lang="it-IT" sz="2000" dirty="0">
                <a:solidFill>
                  <a:schemeClr val="accent2"/>
                </a:solidFill>
              </a:rPr>
              <a:t>ricchezza informativa </a:t>
            </a:r>
            <a:r>
              <a:rPr lang="it-IT" sz="2000" dirty="0"/>
              <a:t>dei dati già disponibili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latin typeface="Helvetica Neue"/>
              </a:rPr>
              <a:t>L’</a:t>
            </a:r>
            <a:r>
              <a:rPr lang="it-IT" sz="2000" dirty="0">
                <a:solidFill>
                  <a:schemeClr val="accent2"/>
                </a:solidFill>
                <a:latin typeface="Helvetica Neue"/>
              </a:rPr>
              <a:t>annuario</a:t>
            </a:r>
            <a:r>
              <a:rPr lang="it-IT" sz="2000" dirty="0">
                <a:latin typeface="Helvetica Neue"/>
              </a:rPr>
              <a:t> </a:t>
            </a:r>
            <a:r>
              <a:rPr lang="it-IT" sz="2000" dirty="0">
                <a:solidFill>
                  <a:schemeClr val="accent2"/>
                </a:solidFill>
                <a:latin typeface="Helvetica Neue"/>
              </a:rPr>
              <a:t>statistico del comune di Modena 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</a:rPr>
              <a:t>già fornisce utilissime informazioni descrittive (ma aggregate) sul numero di morti per classe d’età, genere, causa decesso e quartiere e tali informazioni sono disponibili per vari anni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14D1F5-94A7-237E-A820-32D880D31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9165" y="45362"/>
            <a:ext cx="1814835" cy="16255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D08E7D-A544-000A-29A1-F024DF0D38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952"/>
          <a:stretch/>
        </p:blipFill>
        <p:spPr>
          <a:xfrm>
            <a:off x="6829952" y="1553275"/>
            <a:ext cx="1821504" cy="48827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F1BE26-8978-6839-B759-72ACF1D3EB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236"/>
          <a:stretch/>
        </p:blipFill>
        <p:spPr>
          <a:xfrm>
            <a:off x="8236582" y="1553275"/>
            <a:ext cx="416574" cy="48827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707171-8EDC-EC9B-F2C6-35BC9CF6C7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370"/>
          <a:stretch/>
        </p:blipFill>
        <p:spPr>
          <a:xfrm>
            <a:off x="8685039" y="1663540"/>
            <a:ext cx="291232" cy="47148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89F993A-7B54-5338-BA01-69709F873C4F}"/>
              </a:ext>
            </a:extLst>
          </p:cNvPr>
          <p:cNvSpPr txBox="1"/>
          <p:nvPr/>
        </p:nvSpPr>
        <p:spPr>
          <a:xfrm>
            <a:off x="232104" y="5907382"/>
            <a:ext cx="858111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</a:rPr>
              <a:t>Fonte: </a:t>
            </a:r>
            <a:r>
              <a:rPr lang="en-GB" sz="105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</a:rPr>
              <a:t>Tav</a:t>
            </a: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</a:rPr>
              <a:t> </a:t>
            </a:r>
            <a:r>
              <a:rPr lang="it-IT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</a:rPr>
              <a:t>A.49 </a:t>
            </a:r>
            <a:r>
              <a:rPr lang="it-IT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</a:rPr>
              <a:t>- Dati per rioni urbanistici al 31-12-2021 - Indici strutturali dei residenti</a:t>
            </a:r>
            <a:endParaRPr lang="en-GB" sz="1050" dirty="0">
              <a:solidFill>
                <a:schemeClr val="tx1">
                  <a:lumMod val="50000"/>
                  <a:lumOff val="50000"/>
                </a:schemeClr>
              </a:solidFill>
              <a:latin typeface="Helvetica Neue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72A146B-231D-0B63-697C-B99C826AEE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104" y="3468842"/>
            <a:ext cx="1713546" cy="2384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6236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E78E0F87-FD4C-6743-A377-18AED2AC1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6" y="273312"/>
            <a:ext cx="8638035" cy="514800"/>
          </a:xfrm>
        </p:spPr>
        <p:txBody>
          <a:bodyPr anchor="ctr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it-IT" sz="2800" dirty="0"/>
              <a:t>Un focus su Modena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8E2D803C-8E67-ED43-ADFB-7C0E03309D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306345"/>
            <a:ext cx="932895" cy="365125"/>
          </a:xfrm>
        </p:spPr>
        <p:txBody>
          <a:bodyPr anchor="t" anchorCtr="0">
            <a:normAutofit/>
          </a:bodyPr>
          <a:lstStyle/>
          <a:p>
            <a:pPr>
              <a:spcAft>
                <a:spcPts val="600"/>
              </a:spcAft>
            </a:pPr>
            <a:r>
              <a:rPr lang="it-IT" dirty="0"/>
              <a:t>05/05/2023</a:t>
            </a: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FF2F2304-8146-2446-A6BF-99EB44908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68824" y="6306345"/>
            <a:ext cx="5175215" cy="365125"/>
          </a:xfrm>
        </p:spPr>
        <p:txBody>
          <a:bodyPr anchor="t" anchorCtr="0">
            <a:normAutofit/>
          </a:bodyPr>
          <a:lstStyle/>
          <a:p>
            <a:pPr>
              <a:spcAft>
                <a:spcPts val="600"/>
              </a:spcAft>
            </a:pPr>
            <a:r>
              <a:rPr lang="it-IT" b="0" i="0" kern="1200" dirty="0">
                <a:latin typeface="Helvetica Neue Light"/>
                <a:ea typeface="+mn-ea"/>
                <a:cs typeface="Helvetica Neue Light"/>
              </a:rPr>
              <a:t>Convegno: «</a:t>
            </a:r>
            <a:r>
              <a:rPr lang="it-IT" dirty="0"/>
              <a:t>Conoscere per Intervenire: Dati, Analisi e Politiche per il welfare locale»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B9D9CA9-14EF-5546-8411-7845EE019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0226" y="6306345"/>
            <a:ext cx="416574" cy="365125"/>
          </a:xfrm>
        </p:spPr>
        <p:txBody>
          <a:bodyPr anchor="t" anchorCtr="0">
            <a:normAutofit/>
          </a:bodyPr>
          <a:lstStyle/>
          <a:p>
            <a:pPr>
              <a:spcAft>
                <a:spcPts val="600"/>
              </a:spcAft>
            </a:pPr>
            <a:fld id="{E0F8B7D7-B5E3-644D-9856-CC0934E69055}" type="slidenum">
              <a:rPr lang="it-IT" smtClean="0"/>
              <a:pPr>
                <a:spcAft>
                  <a:spcPts val="600"/>
                </a:spcAft>
              </a:pPr>
              <a:t>14</a:t>
            </a:fld>
            <a:endParaRPr lang="it-IT"/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46550CC9-4C54-78D9-B50F-1E04A3E1B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46" y="1284668"/>
            <a:ext cx="6761023" cy="203912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Sfruttare la </a:t>
            </a:r>
            <a:r>
              <a:rPr lang="it-IT" sz="2000" dirty="0">
                <a:solidFill>
                  <a:schemeClr val="accent2"/>
                </a:solidFill>
              </a:rPr>
              <a:t>ricchezza informativa </a:t>
            </a:r>
            <a:r>
              <a:rPr lang="it-IT" sz="2000" dirty="0"/>
              <a:t>dei dati già disponibili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latin typeface="Helvetica Neue"/>
              </a:rPr>
              <a:t>L’</a:t>
            </a:r>
            <a:r>
              <a:rPr lang="it-IT" sz="2000" dirty="0">
                <a:solidFill>
                  <a:schemeClr val="accent2"/>
                </a:solidFill>
                <a:latin typeface="Helvetica Neue"/>
              </a:rPr>
              <a:t>annuario</a:t>
            </a:r>
            <a:r>
              <a:rPr lang="it-IT" sz="2000" dirty="0">
                <a:latin typeface="Helvetica Neue"/>
              </a:rPr>
              <a:t> </a:t>
            </a:r>
            <a:r>
              <a:rPr lang="it-IT" sz="2000" dirty="0">
                <a:solidFill>
                  <a:schemeClr val="accent2"/>
                </a:solidFill>
                <a:latin typeface="Helvetica Neue"/>
              </a:rPr>
              <a:t>statistico del comune di Modena 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</a:rPr>
              <a:t>già fornisce utilissime informazioni descrittive (ma aggregate) sul numero di morti per classe d’età, genere, causa decesso e quartiere e tali informazioni sono disponibili per vari anni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14D1F5-94A7-237E-A820-32D880D31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9165" y="45362"/>
            <a:ext cx="1814835" cy="16255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D08E7D-A544-000A-29A1-F024DF0D38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952"/>
          <a:stretch/>
        </p:blipFill>
        <p:spPr>
          <a:xfrm>
            <a:off x="6829952" y="1553275"/>
            <a:ext cx="1821504" cy="48827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F1BE26-8978-6839-B759-72ACF1D3EB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236"/>
          <a:stretch/>
        </p:blipFill>
        <p:spPr>
          <a:xfrm>
            <a:off x="8236582" y="1553275"/>
            <a:ext cx="416574" cy="48827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707171-8EDC-EC9B-F2C6-35BC9CF6C7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370"/>
          <a:stretch/>
        </p:blipFill>
        <p:spPr>
          <a:xfrm>
            <a:off x="8685039" y="1663540"/>
            <a:ext cx="291232" cy="4714805"/>
          </a:xfrm>
          <a:prstGeom prst="rect">
            <a:avLst/>
          </a:prstGeom>
        </p:spPr>
      </p:pic>
      <p:pic>
        <p:nvPicPr>
          <p:cNvPr id="12" name="Picture 11" descr="A picture containing text, line, screenshot, diagram&#10;&#10;Description automatically generated">
            <a:extLst>
              <a:ext uri="{FF2B5EF4-FFF2-40B4-BE49-F238E27FC236}">
                <a16:creationId xmlns:a16="http://schemas.microsoft.com/office/drawing/2014/main" id="{1068B17D-1A7E-177E-23FC-C9A889B71F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3510" y="3310938"/>
            <a:ext cx="4237535" cy="30819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1FD6DFF-928F-62E8-9E15-0CA4869429BC}"/>
              </a:ext>
            </a:extLst>
          </p:cNvPr>
          <p:cNvSpPr txBox="1"/>
          <p:nvPr/>
        </p:nvSpPr>
        <p:spPr>
          <a:xfrm>
            <a:off x="2530019" y="5562687"/>
            <a:ext cx="1446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 err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Rioni</a:t>
            </a:r>
            <a:r>
              <a:rPr lang="en-GB" sz="9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con </a:t>
            </a:r>
            <a:r>
              <a:rPr lang="en-GB" sz="900" dirty="0" err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bassa</a:t>
            </a:r>
            <a:r>
              <a:rPr lang="en-GB" sz="9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eta’ media e </a:t>
            </a:r>
            <a:r>
              <a:rPr lang="en-GB" sz="900" dirty="0" err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bassa</a:t>
            </a:r>
            <a:r>
              <a:rPr lang="en-GB" sz="9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GB" sz="900" dirty="0" err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mortalita</a:t>
            </a:r>
            <a:r>
              <a:rPr lang="en-GB" sz="9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’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968D79-8D0A-ABF2-6BFA-B768CABD336D}"/>
              </a:ext>
            </a:extLst>
          </p:cNvPr>
          <p:cNvSpPr txBox="1"/>
          <p:nvPr/>
        </p:nvSpPr>
        <p:spPr>
          <a:xfrm>
            <a:off x="4607342" y="3434615"/>
            <a:ext cx="1446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 err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Rioni</a:t>
            </a:r>
            <a:r>
              <a:rPr lang="en-GB" sz="9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con </a:t>
            </a:r>
            <a:r>
              <a:rPr lang="en-GB" sz="900" dirty="0" err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alta</a:t>
            </a:r>
            <a:r>
              <a:rPr lang="en-GB" sz="9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eta’ media e </a:t>
            </a:r>
            <a:r>
              <a:rPr lang="en-GB" sz="900" dirty="0" err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alta</a:t>
            </a:r>
            <a:r>
              <a:rPr lang="en-GB" sz="9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GB" sz="900" dirty="0" err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mortalita</a:t>
            </a:r>
            <a:r>
              <a:rPr lang="en-GB" sz="9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’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1658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E78E0F87-FD4C-6743-A377-18AED2AC1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6" y="222255"/>
            <a:ext cx="8638035" cy="514800"/>
          </a:xfrm>
        </p:spPr>
        <p:txBody>
          <a:bodyPr anchor="ctr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it-IT" sz="2800" dirty="0"/>
              <a:t>Il piano di azione…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8E2D803C-8E67-ED43-ADFB-7C0E03309D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306345"/>
            <a:ext cx="932895" cy="365125"/>
          </a:xfrm>
        </p:spPr>
        <p:txBody>
          <a:bodyPr anchor="t" anchorCtr="0">
            <a:normAutofit/>
          </a:bodyPr>
          <a:lstStyle/>
          <a:p>
            <a:pPr>
              <a:spcAft>
                <a:spcPts val="600"/>
              </a:spcAft>
            </a:pPr>
            <a:r>
              <a:rPr lang="it-IT" dirty="0"/>
              <a:t>05/05/2023</a:t>
            </a: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FF2F2304-8146-2446-A6BF-99EB44908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68824" y="6306345"/>
            <a:ext cx="5175215" cy="365125"/>
          </a:xfrm>
        </p:spPr>
        <p:txBody>
          <a:bodyPr anchor="t" anchorCtr="0">
            <a:normAutofit/>
          </a:bodyPr>
          <a:lstStyle/>
          <a:p>
            <a:pPr>
              <a:spcAft>
                <a:spcPts val="600"/>
              </a:spcAft>
            </a:pPr>
            <a:r>
              <a:rPr lang="it-IT" b="0" i="0" kern="1200" dirty="0">
                <a:latin typeface="Helvetica Neue Light"/>
                <a:ea typeface="+mn-ea"/>
                <a:cs typeface="Helvetica Neue Light"/>
              </a:rPr>
              <a:t>Convegno: «</a:t>
            </a:r>
            <a:r>
              <a:rPr lang="it-IT" dirty="0"/>
              <a:t>Conoscere per Intervenire: Dati, Analisi e Politiche per il welfare locale»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B9D9CA9-14EF-5546-8411-7845EE019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0226" y="6306345"/>
            <a:ext cx="416574" cy="365125"/>
          </a:xfrm>
        </p:spPr>
        <p:txBody>
          <a:bodyPr anchor="t" anchorCtr="0">
            <a:normAutofit/>
          </a:bodyPr>
          <a:lstStyle/>
          <a:p>
            <a:pPr>
              <a:spcAft>
                <a:spcPts val="600"/>
              </a:spcAft>
            </a:pPr>
            <a:fld id="{E0F8B7D7-B5E3-644D-9856-CC0934E69055}" type="slidenum">
              <a:rPr lang="it-IT" smtClean="0"/>
              <a:pPr>
                <a:spcAft>
                  <a:spcPts val="600"/>
                </a:spcAft>
              </a:pPr>
              <a:t>15</a:t>
            </a:fld>
            <a:endParaRPr lang="it-IT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2E644D-AC07-5007-236D-926303FEF047}"/>
              </a:ext>
            </a:extLst>
          </p:cNvPr>
          <p:cNvSpPr txBox="1"/>
          <p:nvPr/>
        </p:nvSpPr>
        <p:spPr>
          <a:xfrm>
            <a:off x="203646" y="5793345"/>
            <a:ext cx="7171200" cy="327600"/>
          </a:xfrm>
          <a:prstGeom prst="rect">
            <a:avLst/>
          </a:prstGeom>
        </p:spPr>
        <p:txBody>
          <a:bodyPr anchor="ctr" anchorCtr="0"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endParaRPr lang="it-IT" sz="800" b="0" i="0" kern="1200" dirty="0">
              <a:solidFill>
                <a:srgbClr val="595959"/>
              </a:solidFill>
              <a:latin typeface="Helvetica Neue Medium"/>
              <a:ea typeface="+mn-ea"/>
              <a:cs typeface="Helvetica Neue Medium"/>
            </a:endParaRP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46550CC9-4C54-78D9-B50F-1E04A3E1B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46" y="1284668"/>
            <a:ext cx="8599154" cy="4080434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Un approccio di ricerca che si preoccupa </a:t>
            </a:r>
            <a:r>
              <a:rPr lang="it-IT" sz="2000" dirty="0">
                <a:solidFill>
                  <a:schemeClr val="accent2"/>
                </a:solidFill>
              </a:rPr>
              <a:t>sia di misurare le disuguaglianze sia di valutarle</a:t>
            </a:r>
            <a:r>
              <a:rPr lang="it-IT" sz="2000" dirty="0"/>
              <a:t> in relazione alle modalità che le determinano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>
              <a:solidFill>
                <a:schemeClr val="tx1">
                  <a:lumMod val="50000"/>
                  <a:lumOff val="50000"/>
                </a:schemeClr>
              </a:solidFill>
              <a:latin typeface="Helvetica Neue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individuare le possibili </a:t>
            </a:r>
            <a:r>
              <a:rPr lang="it-IT" sz="2000" dirty="0">
                <a:solidFill>
                  <a:schemeClr val="accent2"/>
                </a:solidFill>
              </a:rPr>
              <a:t>ricadute</a:t>
            </a:r>
            <a:r>
              <a:rPr lang="it-IT" sz="2000" dirty="0"/>
              <a:t> sui funzionamenti locali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 </a:t>
            </a:r>
            <a:r>
              <a:rPr lang="it-IT" sz="2000" dirty="0">
                <a:solidFill>
                  <a:schemeClr val="accent2"/>
                </a:solidFill>
              </a:rPr>
              <a:t>Co-produzione</a:t>
            </a:r>
            <a:r>
              <a:rPr lang="it-IT" sz="2000" dirty="0"/>
              <a:t> delle domande di ricerca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Ad esempio, focus sulle differenze in salute e mortalità tra aree e tra soggetti in esse residenti ma con differenti livelli di benessere economico e di capitale umano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Fornire elementi utili al </a:t>
            </a:r>
            <a:r>
              <a:rPr lang="it-IT" sz="2000" dirty="0">
                <a:solidFill>
                  <a:schemeClr val="accent2"/>
                </a:solidFill>
              </a:rPr>
              <a:t>dibattito di policy  </a:t>
            </a:r>
            <a:endParaRPr lang="it-IT" sz="2000" dirty="0">
              <a:solidFill>
                <a:schemeClr val="accent2"/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14208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E78E0F87-FD4C-6743-A377-18AED2AC1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277696"/>
            <a:ext cx="8802623" cy="514800"/>
          </a:xfrm>
        </p:spPr>
        <p:txBody>
          <a:bodyPr/>
          <a:lstStyle/>
          <a:p>
            <a:r>
              <a:rPr lang="it-IT" b="0" dirty="0"/>
              <a:t>Grazie per l’attenzione</a:t>
            </a:r>
            <a:endParaRPr lang="it-IT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B9D9CA9-14EF-5546-8411-7845EE019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8B7D7-B5E3-644D-9856-CC0934E69055}" type="slidenum">
              <a:rPr lang="it-IT" smtClean="0"/>
              <a:pPr/>
              <a:t>16</a:t>
            </a:fld>
            <a:endParaRPr lang="it-IT" dirty="0"/>
          </a:p>
        </p:txBody>
      </p:sp>
      <p:pic>
        <p:nvPicPr>
          <p:cNvPr id="9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0438" y="953150"/>
            <a:ext cx="5876729" cy="4232666"/>
          </a:xfrm>
          <a:prstGeom prst="rect">
            <a:avLst/>
          </a:prstGeom>
        </p:spPr>
      </p:pic>
      <p:sp>
        <p:nvSpPr>
          <p:cNvPr id="2" name="Segnaposto data 5">
            <a:extLst>
              <a:ext uri="{FF2B5EF4-FFF2-40B4-BE49-F238E27FC236}">
                <a16:creationId xmlns:a16="http://schemas.microsoft.com/office/drawing/2014/main" id="{A0522293-9B58-253B-A172-75E7CE376D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84213" y="5245516"/>
            <a:ext cx="2712122" cy="365125"/>
          </a:xfrm>
        </p:spPr>
        <p:txBody>
          <a:bodyPr anchor="t" anchorCtr="0"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it-IT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marcello.morciano@unimore.it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C79B73-4BD6-79D3-B782-402B860EC0FB}"/>
              </a:ext>
            </a:extLst>
          </p:cNvPr>
          <p:cNvSpPr txBox="1"/>
          <p:nvPr/>
        </p:nvSpPr>
        <p:spPr>
          <a:xfrm>
            <a:off x="4269533" y="5675403"/>
            <a:ext cx="494385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00" b="0" i="0" dirty="0">
                <a:solidFill>
                  <a:srgbClr val="80808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Associate Professor in Economics | </a:t>
            </a:r>
            <a:r>
              <a:rPr lang="en-GB" sz="700" b="0" i="0" dirty="0">
                <a:solidFill>
                  <a:srgbClr val="1155CC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  <a:hlinkClick r:id="rId3"/>
              </a:rPr>
              <a:t>Department of Economics "Marco </a:t>
            </a:r>
            <a:r>
              <a:rPr lang="en-GB" sz="700" b="0" i="0" dirty="0" err="1">
                <a:solidFill>
                  <a:srgbClr val="1155CC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  <a:hlinkClick r:id="rId3"/>
              </a:rPr>
              <a:t>Biagi</a:t>
            </a:r>
            <a:r>
              <a:rPr lang="en-GB" sz="700" b="0" i="0" dirty="0">
                <a:solidFill>
                  <a:srgbClr val="1155CC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  <a:hlinkClick r:id="rId3"/>
              </a:rPr>
              <a:t>"</a:t>
            </a:r>
            <a:r>
              <a:rPr lang="en-GB" sz="700" b="0" i="0" dirty="0">
                <a:solidFill>
                  <a:srgbClr val="80808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 | U. of Modena and Reggio Emilia</a:t>
            </a:r>
          </a:p>
          <a:p>
            <a:r>
              <a:rPr lang="en-GB" sz="700" b="0" i="0" dirty="0">
                <a:solidFill>
                  <a:srgbClr val="80808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Deputy Director | </a:t>
            </a:r>
            <a:r>
              <a:rPr lang="en-GB" sz="700" b="0" i="0" dirty="0">
                <a:solidFill>
                  <a:srgbClr val="1155CC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  <a:hlinkClick r:id="rId4"/>
              </a:rPr>
              <a:t>CAPP - Research Centre for the Analysis of Public Policy</a:t>
            </a:r>
            <a:r>
              <a:rPr lang="en-GB" sz="700" b="0" i="0" dirty="0">
                <a:solidFill>
                  <a:srgbClr val="222222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 </a:t>
            </a:r>
            <a:r>
              <a:rPr lang="en-GB" sz="700" b="0" i="0" dirty="0">
                <a:solidFill>
                  <a:srgbClr val="80808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| U. of Modena and Reggio Emilia</a:t>
            </a:r>
            <a:br>
              <a:rPr lang="en-GB" sz="7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GB" sz="700" b="0" i="0" dirty="0">
                <a:solidFill>
                  <a:srgbClr val="80808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Honorary Senior Lecturer in Health Policy and Economics | </a:t>
            </a:r>
            <a:r>
              <a:rPr lang="en-GB" sz="700" b="0" i="0" dirty="0">
                <a:solidFill>
                  <a:srgbClr val="1155CC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  <a:hlinkClick r:id="rId5"/>
              </a:rPr>
              <a:t>HOPE - Health Organization, Policy and Economics</a:t>
            </a:r>
            <a:r>
              <a:rPr lang="en-GB" sz="700" b="0" i="0" dirty="0">
                <a:solidFill>
                  <a:srgbClr val="80808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 | U. of Manchester (UK) </a:t>
            </a:r>
            <a:br>
              <a:rPr lang="en-GB" sz="700" b="0" i="0" dirty="0">
                <a:solidFill>
                  <a:srgbClr val="80808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GB" sz="700" b="0" i="0" dirty="0">
                <a:solidFill>
                  <a:srgbClr val="80808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Visiting Research Associate @ </a:t>
            </a:r>
            <a:r>
              <a:rPr lang="en-GB" sz="700" b="0" i="0" dirty="0">
                <a:solidFill>
                  <a:srgbClr val="1155CC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  <a:hlinkClick r:id="rId6"/>
              </a:rPr>
              <a:t>CPEC - Care Policy and Evaluation Centre</a:t>
            </a:r>
            <a:r>
              <a:rPr lang="en-GB" sz="700" b="0" i="0" dirty="0">
                <a:solidFill>
                  <a:srgbClr val="80808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 | London School of Economics (UK)  </a:t>
            </a:r>
            <a:endParaRPr lang="en-GB" sz="7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490A6B78-156F-3A4B-1865-76474EADA64F}"/>
              </a:ext>
            </a:extLst>
          </p:cNvPr>
          <p:cNvSpPr txBox="1">
            <a:spLocks/>
          </p:cNvSpPr>
          <p:nvPr/>
        </p:nvSpPr>
        <p:spPr>
          <a:xfrm>
            <a:off x="687343" y="5245515"/>
            <a:ext cx="2712122" cy="365125"/>
          </a:xfrm>
          <a:prstGeom prst="rect">
            <a:avLst/>
          </a:prstGeom>
        </p:spPr>
        <p:txBody>
          <a:bodyPr anchor="t" anchorCtr="0">
            <a:normAutofit fontScale="85000" lnSpcReduction="10000"/>
          </a:bodyPr>
          <a:lstStyle>
            <a:defPPr>
              <a:defRPr lang="it-IT"/>
            </a:defPPr>
            <a:lvl1pPr marL="0" algn="l" defTabSz="457200" rtl="0" eaLnBrk="1" latinLnBrk="0" hangingPunct="1">
              <a:defRPr sz="10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it-IT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mariacristina.daguanno@unimore.it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38E508-1926-94E5-0A32-50957FBA4900}"/>
              </a:ext>
            </a:extLst>
          </p:cNvPr>
          <p:cNvSpPr txBox="1"/>
          <p:nvPr/>
        </p:nvSpPr>
        <p:spPr>
          <a:xfrm>
            <a:off x="2723" y="5670342"/>
            <a:ext cx="402810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700" b="0" i="0" dirty="0" err="1">
                <a:solidFill>
                  <a:srgbClr val="80808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Ph.D</a:t>
            </a:r>
            <a:r>
              <a:rPr lang="it-IT" sz="700" b="0" i="0" dirty="0">
                <a:solidFill>
                  <a:srgbClr val="80808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it-IT" sz="700" b="0" i="0" dirty="0" err="1">
                <a:solidFill>
                  <a:srgbClr val="80808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Student</a:t>
            </a:r>
            <a:r>
              <a:rPr lang="it-IT" sz="700" dirty="0">
                <a:solidFill>
                  <a:srgbClr val="80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GB" sz="700" b="0" i="0" dirty="0">
                <a:solidFill>
                  <a:srgbClr val="80808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| </a:t>
            </a:r>
            <a:r>
              <a:rPr lang="en-GB" sz="700" b="0" i="0" dirty="0">
                <a:solidFill>
                  <a:srgbClr val="1155CC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  <a:hlinkClick r:id="rId3"/>
              </a:rPr>
              <a:t>Department of Economics "Marco </a:t>
            </a:r>
            <a:r>
              <a:rPr lang="en-GB" sz="700" b="0" i="0" dirty="0" err="1">
                <a:solidFill>
                  <a:srgbClr val="1155CC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  <a:hlinkClick r:id="rId3"/>
              </a:rPr>
              <a:t>Biagi</a:t>
            </a:r>
            <a:r>
              <a:rPr lang="en-GB" sz="700" b="0" i="0" dirty="0">
                <a:solidFill>
                  <a:srgbClr val="1155CC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  <a:hlinkClick r:id="rId3"/>
              </a:rPr>
              <a:t>"</a:t>
            </a:r>
            <a:r>
              <a:rPr lang="en-GB" sz="700" b="0" i="0" dirty="0">
                <a:solidFill>
                  <a:srgbClr val="80808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 | U. of Modena and Reggio Emilia</a:t>
            </a:r>
            <a:endParaRPr lang="it-IT" sz="700" b="0" i="0" dirty="0">
              <a:solidFill>
                <a:srgbClr val="808080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283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E78E0F87-FD4C-6743-A377-18AED2AC1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318" y="222255"/>
            <a:ext cx="8638035" cy="514800"/>
          </a:xfrm>
        </p:spPr>
        <p:txBody>
          <a:bodyPr anchor="ctr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it-IT" sz="2800" dirty="0"/>
              <a:t>Introduzione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8E2D803C-8E67-ED43-ADFB-7C0E03309D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306345"/>
            <a:ext cx="932895" cy="365125"/>
          </a:xfrm>
        </p:spPr>
        <p:txBody>
          <a:bodyPr anchor="t" anchorCtr="0">
            <a:normAutofit/>
          </a:bodyPr>
          <a:lstStyle/>
          <a:p>
            <a:pPr>
              <a:spcAft>
                <a:spcPts val="600"/>
              </a:spcAft>
            </a:pPr>
            <a:r>
              <a:rPr lang="it-IT" dirty="0"/>
              <a:t>05/05/2023</a:t>
            </a: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FF2F2304-8146-2446-A6BF-99EB44908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68824" y="6306345"/>
            <a:ext cx="5175215" cy="365125"/>
          </a:xfrm>
        </p:spPr>
        <p:txBody>
          <a:bodyPr anchor="t" anchorCtr="0">
            <a:normAutofit/>
          </a:bodyPr>
          <a:lstStyle/>
          <a:p>
            <a:pPr>
              <a:spcAft>
                <a:spcPts val="600"/>
              </a:spcAft>
            </a:pPr>
            <a:r>
              <a:rPr lang="it-IT" b="0" i="0" kern="1200" dirty="0">
                <a:latin typeface="Helvetica Neue Light"/>
                <a:ea typeface="+mn-ea"/>
                <a:cs typeface="Helvetica Neue Light"/>
              </a:rPr>
              <a:t>Convegno: «</a:t>
            </a:r>
            <a:r>
              <a:rPr lang="it-IT" dirty="0"/>
              <a:t>Conoscere per Intervenire: Dati, Analisi e Politiche per il welfare locale»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B9D9CA9-14EF-5546-8411-7845EE019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0226" y="6306345"/>
            <a:ext cx="416574" cy="365125"/>
          </a:xfrm>
        </p:spPr>
        <p:txBody>
          <a:bodyPr anchor="t" anchorCtr="0">
            <a:normAutofit/>
          </a:bodyPr>
          <a:lstStyle/>
          <a:p>
            <a:pPr>
              <a:spcAft>
                <a:spcPts val="600"/>
              </a:spcAft>
            </a:pPr>
            <a:fld id="{E0F8B7D7-B5E3-644D-9856-CC0934E69055}" type="slidenum">
              <a:rPr lang="it-IT" smtClean="0"/>
              <a:pPr>
                <a:spcAft>
                  <a:spcPts val="600"/>
                </a:spcAft>
              </a:pPr>
              <a:t>2</a:t>
            </a:fld>
            <a:endParaRPr lang="it-IT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2E644D-AC07-5007-236D-926303FEF047}"/>
              </a:ext>
            </a:extLst>
          </p:cNvPr>
          <p:cNvSpPr txBox="1"/>
          <p:nvPr/>
        </p:nvSpPr>
        <p:spPr>
          <a:xfrm>
            <a:off x="203646" y="5793345"/>
            <a:ext cx="7171200" cy="327600"/>
          </a:xfrm>
          <a:prstGeom prst="rect">
            <a:avLst/>
          </a:prstGeom>
        </p:spPr>
        <p:txBody>
          <a:bodyPr anchor="ctr" anchorCtr="0"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endParaRPr lang="it-IT" sz="800" b="0" i="0" kern="1200" dirty="0">
              <a:solidFill>
                <a:srgbClr val="595959"/>
              </a:solidFill>
              <a:latin typeface="Helvetica Neue Medium"/>
              <a:ea typeface="+mn-ea"/>
              <a:cs typeface="Helvetica Neue Medium"/>
            </a:endParaRP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46550CC9-4C54-78D9-B50F-1E04A3E1B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319" y="737055"/>
            <a:ext cx="8754035" cy="5454195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500" dirty="0"/>
              <a:t>Ben noto che </a:t>
            </a:r>
            <a:r>
              <a:rPr lang="it-IT" sz="2500" dirty="0">
                <a:solidFill>
                  <a:schemeClr val="accent2"/>
                </a:solidFill>
              </a:rPr>
              <a:t>a redditi più elevati sono associati maggiori anni di vita in buona salute</a:t>
            </a:r>
            <a:r>
              <a:rPr lang="it-IT" sz="2500" dirty="0"/>
              <a:t>: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it-IT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</a:rPr>
              <a:t>A livello macro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it-IT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</a:rPr>
              <a:t>A livello meso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it-IT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</a:rPr>
              <a:t>A livello micro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it-IT" sz="1900" dirty="0">
              <a:solidFill>
                <a:schemeClr val="tx1">
                  <a:lumMod val="50000"/>
                  <a:lumOff val="50000"/>
                </a:schemeClr>
              </a:solidFill>
              <a:latin typeface="Helvetica Neue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500" dirty="0"/>
              <a:t>Relazione bi-direzionale tra salute e benessere (economico e non)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Disuguaglianza in salute come risultato di </a:t>
            </a:r>
            <a:r>
              <a:rPr lang="it-IT" sz="2400" dirty="0">
                <a:solidFill>
                  <a:schemeClr val="accent2"/>
                </a:solidFill>
              </a:rPr>
              <a:t>molteplici processi </a:t>
            </a:r>
            <a:r>
              <a:rPr lang="it-IT" sz="2400" dirty="0"/>
              <a:t>nel ciclo di vita individuale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I </a:t>
            </a:r>
            <a:r>
              <a:rPr lang="it-IT" sz="2400" dirty="0">
                <a:solidFill>
                  <a:schemeClr val="accent2"/>
                </a:solidFill>
              </a:rPr>
              <a:t>processi determinativi della disuguaglianza </a:t>
            </a:r>
            <a:r>
              <a:rPr lang="it-IT" sz="2400" dirty="0"/>
              <a:t>in salute hanno diverso grado di  accettabilità e diversa importanza relativa nel tempo e nello spazio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Covid-19 e </a:t>
            </a:r>
            <a:r>
              <a:rPr lang="it-IT" sz="2400" i="1" dirty="0"/>
              <a:t>backlog</a:t>
            </a:r>
            <a:r>
              <a:rPr lang="it-IT" sz="2400" dirty="0"/>
              <a:t> ha portato ad un significativo aumento di </a:t>
            </a:r>
            <a:r>
              <a:rPr lang="it-IT" sz="2400" dirty="0">
                <a:solidFill>
                  <a:schemeClr val="accent2"/>
                </a:solidFill>
              </a:rPr>
              <a:t>bisogni di cura insoddisfatti</a:t>
            </a:r>
            <a:r>
              <a:rPr lang="it-IT" sz="2400" dirty="0"/>
              <a:t>, dei </a:t>
            </a:r>
            <a:r>
              <a:rPr lang="it-IT" sz="2400" dirty="0">
                <a:solidFill>
                  <a:schemeClr val="accent2"/>
                </a:solidFill>
              </a:rPr>
              <a:t>tempi di attesa </a:t>
            </a:r>
            <a:r>
              <a:rPr lang="it-IT" sz="2400" dirty="0"/>
              <a:t>per visite specialistiche pubbliche e </a:t>
            </a:r>
            <a:r>
              <a:rPr lang="it-IT" sz="2400" dirty="0">
                <a:solidFill>
                  <a:schemeClr val="accent2"/>
                </a:solidFill>
              </a:rPr>
              <a:t>ricorso alle cure private</a:t>
            </a: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Anche in aree relativamente ricche e omogenee, la pandemia potrebbe aver </a:t>
            </a:r>
            <a:r>
              <a:rPr lang="it-IT" sz="2400" dirty="0">
                <a:solidFill>
                  <a:schemeClr val="accent2"/>
                </a:solidFill>
              </a:rPr>
              <a:t>ampliato le disuguaglianze </a:t>
            </a:r>
            <a:r>
              <a:rPr lang="it-IT" sz="2400" dirty="0"/>
              <a:t>(accettabili e non) in salute</a:t>
            </a:r>
            <a:endParaRPr lang="it-IT" sz="2000" dirty="0">
              <a:solidFill>
                <a:schemeClr val="tx1">
                  <a:lumMod val="50000"/>
                  <a:lumOff val="50000"/>
                </a:schemeClr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367796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E78E0F87-FD4C-6743-A377-18AED2AC1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318" y="222255"/>
            <a:ext cx="8638035" cy="514800"/>
          </a:xfrm>
        </p:spPr>
        <p:txBody>
          <a:bodyPr anchor="ctr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it-IT" sz="2800" dirty="0"/>
              <a:t>Introduzione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8E2D803C-8E67-ED43-ADFB-7C0E03309D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306345"/>
            <a:ext cx="932895" cy="365125"/>
          </a:xfrm>
        </p:spPr>
        <p:txBody>
          <a:bodyPr anchor="t" anchorCtr="0">
            <a:normAutofit/>
          </a:bodyPr>
          <a:lstStyle/>
          <a:p>
            <a:pPr>
              <a:spcAft>
                <a:spcPts val="600"/>
              </a:spcAft>
            </a:pPr>
            <a:r>
              <a:rPr lang="it-IT" dirty="0"/>
              <a:t>05/05/2023</a:t>
            </a: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FF2F2304-8146-2446-A6BF-99EB44908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68824" y="6306345"/>
            <a:ext cx="5175215" cy="365125"/>
          </a:xfrm>
        </p:spPr>
        <p:txBody>
          <a:bodyPr anchor="t" anchorCtr="0">
            <a:normAutofit/>
          </a:bodyPr>
          <a:lstStyle/>
          <a:p>
            <a:pPr>
              <a:spcAft>
                <a:spcPts val="600"/>
              </a:spcAft>
            </a:pPr>
            <a:r>
              <a:rPr lang="it-IT" b="0" i="0" kern="1200" dirty="0">
                <a:latin typeface="Helvetica Neue Light"/>
                <a:ea typeface="+mn-ea"/>
                <a:cs typeface="Helvetica Neue Light"/>
              </a:rPr>
              <a:t>Convegno: «</a:t>
            </a:r>
            <a:r>
              <a:rPr lang="it-IT" dirty="0"/>
              <a:t>Conoscere per Intervenire: Dati, Analisi e Politiche per il welfare locale»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B9D9CA9-14EF-5546-8411-7845EE019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0226" y="6306345"/>
            <a:ext cx="416574" cy="365125"/>
          </a:xfrm>
        </p:spPr>
        <p:txBody>
          <a:bodyPr anchor="t" anchorCtr="0">
            <a:normAutofit/>
          </a:bodyPr>
          <a:lstStyle/>
          <a:p>
            <a:pPr>
              <a:spcAft>
                <a:spcPts val="600"/>
              </a:spcAft>
            </a:pPr>
            <a:fld id="{E0F8B7D7-B5E3-644D-9856-CC0934E69055}" type="slidenum">
              <a:rPr lang="it-IT" smtClean="0"/>
              <a:pPr>
                <a:spcAft>
                  <a:spcPts val="600"/>
                </a:spcAft>
              </a:pPr>
              <a:t>3</a:t>
            </a:fld>
            <a:endParaRPr lang="it-IT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2E644D-AC07-5007-236D-926303FEF047}"/>
              </a:ext>
            </a:extLst>
          </p:cNvPr>
          <p:cNvSpPr txBox="1"/>
          <p:nvPr/>
        </p:nvSpPr>
        <p:spPr>
          <a:xfrm>
            <a:off x="203646" y="5793345"/>
            <a:ext cx="7171200" cy="327600"/>
          </a:xfrm>
          <a:prstGeom prst="rect">
            <a:avLst/>
          </a:prstGeom>
        </p:spPr>
        <p:txBody>
          <a:bodyPr anchor="ctr" anchorCtr="0"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endParaRPr lang="it-IT" sz="800" b="0" i="0" kern="1200" dirty="0">
              <a:solidFill>
                <a:srgbClr val="595959"/>
              </a:solidFill>
              <a:latin typeface="Helvetica Neue Medium"/>
              <a:ea typeface="+mn-ea"/>
              <a:cs typeface="Helvetica Neue Medium"/>
            </a:endParaRP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46550CC9-4C54-78D9-B50F-1E04A3E1B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319" y="1090391"/>
            <a:ext cx="8754035" cy="510085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900" dirty="0"/>
              <a:t>L’importanza dei </a:t>
            </a:r>
            <a:r>
              <a:rPr lang="it-IT" sz="1900" dirty="0">
                <a:solidFill>
                  <a:schemeClr val="accent2"/>
                </a:solidFill>
              </a:rPr>
              <a:t>dati amministrativi</a:t>
            </a:r>
            <a:r>
              <a:rPr lang="it-IT" sz="1900" dirty="0"/>
              <a:t> per il monitoraggio delle disuguaglianze e alle modalità che le determinano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19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900" dirty="0"/>
              <a:t>Dati su aspettativa di vita e mortalità come </a:t>
            </a:r>
            <a:r>
              <a:rPr lang="it-IT" sz="1900" dirty="0">
                <a:solidFill>
                  <a:schemeClr val="accent2"/>
                </a:solidFill>
              </a:rPr>
              <a:t>proxy</a:t>
            </a:r>
            <a:r>
              <a:rPr lang="it-IT" sz="1900" dirty="0"/>
              <a:t> dello stato di salute di una popolazione. L’incrocio di essi con altre fonti consentirebbe lo studio delle determinanti</a:t>
            </a:r>
            <a:endParaRPr lang="it-IT" sz="1900" dirty="0">
              <a:solidFill>
                <a:schemeClr val="tx1">
                  <a:lumMod val="50000"/>
                  <a:lumOff val="50000"/>
                </a:schemeClr>
              </a:solidFill>
              <a:latin typeface="Helvetica Neue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1900" dirty="0">
              <a:solidFill>
                <a:schemeClr val="tx1">
                  <a:lumMod val="50000"/>
                  <a:lumOff val="50000"/>
                </a:schemeClr>
              </a:solidFill>
              <a:latin typeface="Helvetica Neue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</a:rPr>
              <a:t>Interesse su </a:t>
            </a:r>
            <a:r>
              <a:rPr lang="it-IT" sz="1900" dirty="0">
                <a:solidFill>
                  <a:schemeClr val="accent2"/>
                </a:solidFill>
                <a:latin typeface="Helvetica Neue"/>
              </a:rPr>
              <a:t>particolari aspetti </a:t>
            </a:r>
            <a:r>
              <a:rPr lang="it-IT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</a:rPr>
              <a:t>della relazione tra reddito e longevità: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</a:rPr>
              <a:t>Qual è la forma del gradiente reddito-aspettativa di vita?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</a:rPr>
              <a:t>Come cambiano nel tempo i gap nell'aspettativa di vita?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</a:rPr>
              <a:t>Come variano i gap tra piccole aree locali e tra i loro residenti?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</a:rPr>
              <a:t>Quali sono le determinanti del divario di longevità?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>
              <a:solidFill>
                <a:schemeClr val="tx1">
                  <a:lumMod val="50000"/>
                  <a:lumOff val="50000"/>
                </a:schemeClr>
              </a:solidFill>
              <a:latin typeface="Helvetica Neue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Conoscere per valutare ed intervenire</a:t>
            </a:r>
            <a:endParaRPr lang="it-IT" sz="2000" dirty="0">
              <a:solidFill>
                <a:schemeClr val="tx1">
                  <a:lumMod val="50000"/>
                  <a:lumOff val="50000"/>
                </a:schemeClr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10417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E78E0F87-FD4C-6743-A377-18AED2AC1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320" y="222255"/>
            <a:ext cx="8870034" cy="514800"/>
          </a:xfrm>
        </p:spPr>
        <p:txBody>
          <a:bodyPr anchor="ctr" anchorCtr="0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it-IT" sz="2800" dirty="0"/>
              <a:t>Modena nel contesto nazionale: </a:t>
            </a:r>
            <a:r>
              <a:rPr lang="it-IT" sz="2800" dirty="0">
                <a:solidFill>
                  <a:schemeClr val="accent2"/>
                </a:solidFill>
              </a:rPr>
              <a:t>la relazione tra numero posti letto ospedalieri e mortalità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8E2D803C-8E67-ED43-ADFB-7C0E03309D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306345"/>
            <a:ext cx="932895" cy="365125"/>
          </a:xfrm>
        </p:spPr>
        <p:txBody>
          <a:bodyPr anchor="t" anchorCtr="0">
            <a:normAutofit/>
          </a:bodyPr>
          <a:lstStyle/>
          <a:p>
            <a:pPr>
              <a:spcAft>
                <a:spcPts val="600"/>
              </a:spcAft>
            </a:pPr>
            <a:r>
              <a:rPr lang="it-IT" dirty="0"/>
              <a:t>05/05/2023</a:t>
            </a: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FF2F2304-8146-2446-A6BF-99EB44908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68824" y="6306345"/>
            <a:ext cx="5175215" cy="365125"/>
          </a:xfrm>
        </p:spPr>
        <p:txBody>
          <a:bodyPr anchor="t" anchorCtr="0">
            <a:normAutofit/>
          </a:bodyPr>
          <a:lstStyle/>
          <a:p>
            <a:pPr>
              <a:spcAft>
                <a:spcPts val="600"/>
              </a:spcAft>
            </a:pPr>
            <a:r>
              <a:rPr lang="it-IT" b="0" i="0" kern="1200" dirty="0">
                <a:latin typeface="Helvetica Neue Light"/>
                <a:ea typeface="+mn-ea"/>
                <a:cs typeface="Helvetica Neue Light"/>
              </a:rPr>
              <a:t>Convegno: «</a:t>
            </a:r>
            <a:r>
              <a:rPr lang="it-IT" dirty="0"/>
              <a:t>Conoscere per Intervenire: Dati, Analisi e Politiche per il welfare locale»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B9D9CA9-14EF-5546-8411-7845EE019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0226" y="6306345"/>
            <a:ext cx="416574" cy="365125"/>
          </a:xfrm>
        </p:spPr>
        <p:txBody>
          <a:bodyPr anchor="t" anchorCtr="0">
            <a:normAutofit/>
          </a:bodyPr>
          <a:lstStyle/>
          <a:p>
            <a:pPr>
              <a:spcAft>
                <a:spcPts val="600"/>
              </a:spcAft>
            </a:pPr>
            <a:fld id="{E0F8B7D7-B5E3-644D-9856-CC0934E69055}" type="slidenum">
              <a:rPr lang="it-IT" smtClean="0"/>
              <a:pPr>
                <a:spcAft>
                  <a:spcPts val="600"/>
                </a:spcAft>
              </a:pPr>
              <a:t>4</a:t>
            </a:fld>
            <a:endParaRPr lang="it-IT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2E644D-AC07-5007-236D-926303FEF047}"/>
              </a:ext>
            </a:extLst>
          </p:cNvPr>
          <p:cNvSpPr txBox="1"/>
          <p:nvPr/>
        </p:nvSpPr>
        <p:spPr>
          <a:xfrm>
            <a:off x="203646" y="5793345"/>
            <a:ext cx="7171200" cy="327600"/>
          </a:xfrm>
          <a:prstGeom prst="rect">
            <a:avLst/>
          </a:prstGeom>
        </p:spPr>
        <p:txBody>
          <a:bodyPr anchor="ctr" anchorCtr="0"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endParaRPr lang="it-IT" sz="800" b="0" i="0" kern="1200" dirty="0">
              <a:solidFill>
                <a:srgbClr val="595959"/>
              </a:solidFill>
              <a:latin typeface="Helvetica Neue Medium"/>
              <a:ea typeface="+mn-ea"/>
              <a:cs typeface="Helvetica Neue Medium"/>
            </a:endParaRP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A52A2D35-1DF6-1FE1-B3F6-E33ECEA3CDAD}"/>
              </a:ext>
            </a:extLst>
          </p:cNvPr>
          <p:cNvSpPr txBox="1">
            <a:spLocks/>
          </p:cNvSpPr>
          <p:nvPr/>
        </p:nvSpPr>
        <p:spPr>
          <a:xfrm>
            <a:off x="194982" y="5828634"/>
            <a:ext cx="8754035" cy="657225"/>
          </a:xfrm>
          <a:prstGeom prst="rect">
            <a:avLst/>
          </a:prstGeom>
        </p:spPr>
        <p:txBody>
          <a:bodyPr numCol="1" spcCol="360000">
            <a:normAutofit fontScale="85000" lnSpcReduction="10000"/>
          </a:bodyPr>
          <a:lstStyle>
            <a:lvl1pPr marL="0" indent="0" algn="just" defTabSz="457200" rtl="0" eaLnBrk="1" latinLnBrk="0" hangingPunct="1">
              <a:spcBef>
                <a:spcPct val="20000"/>
              </a:spcBef>
              <a:buFont typeface="Arial"/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  <a:ea typeface="+mn-ea"/>
                <a:cs typeface="Helvetica Neue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dirty="0"/>
              <a:t>Note: Analisi proprie su dati ISTAT. Ogni punto nel grafico corrisponde al valore provinciale  (107 province) riferito al 2019. Quadranti definiti sulla base dei valori medi nazionali </a:t>
            </a:r>
          </a:p>
        </p:txBody>
      </p:sp>
      <p:pic>
        <p:nvPicPr>
          <p:cNvPr id="3" name="Picture 2" descr="A picture containing text, screenshot, diagram, line&#10;&#10;Description automatically generated">
            <a:extLst>
              <a:ext uri="{FF2B5EF4-FFF2-40B4-BE49-F238E27FC236}">
                <a16:creationId xmlns:a16="http://schemas.microsoft.com/office/drawing/2014/main" id="{AA43D30E-8DFD-0A7E-2C73-36065D7F3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692" y="922455"/>
            <a:ext cx="6811347" cy="495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91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E78E0F87-FD4C-6743-A377-18AED2AC1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318" y="222255"/>
            <a:ext cx="8638035" cy="514800"/>
          </a:xfrm>
        </p:spPr>
        <p:txBody>
          <a:bodyPr anchor="ctr" anchorCtr="0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it-IT" sz="2800" dirty="0"/>
              <a:t>Modena nel contesto nazionale: </a:t>
            </a:r>
            <a:r>
              <a:rPr lang="it-IT" sz="2800" dirty="0">
                <a:solidFill>
                  <a:schemeClr val="accent2"/>
                </a:solidFill>
              </a:rPr>
              <a:t>la relazione tra reddito e mortalità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8E2D803C-8E67-ED43-ADFB-7C0E03309D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306345"/>
            <a:ext cx="932895" cy="365125"/>
          </a:xfrm>
        </p:spPr>
        <p:txBody>
          <a:bodyPr anchor="t" anchorCtr="0">
            <a:normAutofit/>
          </a:bodyPr>
          <a:lstStyle/>
          <a:p>
            <a:pPr>
              <a:spcAft>
                <a:spcPts val="600"/>
              </a:spcAft>
            </a:pPr>
            <a:r>
              <a:rPr lang="it-IT" dirty="0"/>
              <a:t>05/05/2023</a:t>
            </a: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FF2F2304-8146-2446-A6BF-99EB44908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68824" y="6306345"/>
            <a:ext cx="5175215" cy="365125"/>
          </a:xfrm>
        </p:spPr>
        <p:txBody>
          <a:bodyPr anchor="t" anchorCtr="0">
            <a:normAutofit/>
          </a:bodyPr>
          <a:lstStyle/>
          <a:p>
            <a:pPr>
              <a:spcAft>
                <a:spcPts val="600"/>
              </a:spcAft>
            </a:pPr>
            <a:r>
              <a:rPr lang="it-IT" b="0" i="0" kern="1200" dirty="0">
                <a:latin typeface="Helvetica Neue Light"/>
                <a:ea typeface="+mn-ea"/>
                <a:cs typeface="Helvetica Neue Light"/>
              </a:rPr>
              <a:t>Convegno: «</a:t>
            </a:r>
            <a:r>
              <a:rPr lang="it-IT" dirty="0"/>
              <a:t>Conoscere per Intervenire: Dati, Analisi e Politiche per il welfare locale»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B9D9CA9-14EF-5546-8411-7845EE019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0226" y="6306345"/>
            <a:ext cx="416574" cy="365125"/>
          </a:xfrm>
        </p:spPr>
        <p:txBody>
          <a:bodyPr anchor="t" anchorCtr="0">
            <a:normAutofit/>
          </a:bodyPr>
          <a:lstStyle/>
          <a:p>
            <a:pPr>
              <a:spcAft>
                <a:spcPts val="600"/>
              </a:spcAft>
            </a:pPr>
            <a:fld id="{E0F8B7D7-B5E3-644D-9856-CC0934E69055}" type="slidenum">
              <a:rPr lang="it-IT" smtClean="0"/>
              <a:pPr>
                <a:spcAft>
                  <a:spcPts val="600"/>
                </a:spcAft>
              </a:pPr>
              <a:t>5</a:t>
            </a:fld>
            <a:endParaRPr lang="it-IT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2E644D-AC07-5007-236D-926303FEF047}"/>
              </a:ext>
            </a:extLst>
          </p:cNvPr>
          <p:cNvSpPr txBox="1"/>
          <p:nvPr/>
        </p:nvSpPr>
        <p:spPr>
          <a:xfrm>
            <a:off x="203646" y="5793345"/>
            <a:ext cx="7171200" cy="327600"/>
          </a:xfrm>
          <a:prstGeom prst="rect">
            <a:avLst/>
          </a:prstGeom>
        </p:spPr>
        <p:txBody>
          <a:bodyPr anchor="ctr" anchorCtr="0"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endParaRPr lang="it-IT" sz="800" b="0" i="0" kern="1200" dirty="0">
              <a:solidFill>
                <a:srgbClr val="595959"/>
              </a:solidFill>
              <a:latin typeface="Helvetica Neue Medium"/>
              <a:ea typeface="+mn-ea"/>
              <a:cs typeface="Helvetica Neue Medium"/>
            </a:endParaRP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A52A2D35-1DF6-1FE1-B3F6-E33ECEA3CDAD}"/>
              </a:ext>
            </a:extLst>
          </p:cNvPr>
          <p:cNvSpPr txBox="1">
            <a:spLocks/>
          </p:cNvSpPr>
          <p:nvPr/>
        </p:nvSpPr>
        <p:spPr>
          <a:xfrm>
            <a:off x="127810" y="5792332"/>
            <a:ext cx="8754035" cy="657225"/>
          </a:xfrm>
          <a:prstGeom prst="rect">
            <a:avLst/>
          </a:prstGeom>
        </p:spPr>
        <p:txBody>
          <a:bodyPr numCol="1" spcCol="360000">
            <a:normAutofit fontScale="92500" lnSpcReduction="10000"/>
          </a:bodyPr>
          <a:lstStyle>
            <a:lvl1pPr marL="0" indent="0" algn="just" defTabSz="457200" rtl="0" eaLnBrk="1" latinLnBrk="0" hangingPunct="1">
              <a:spcBef>
                <a:spcPct val="20000"/>
              </a:spcBef>
              <a:buFont typeface="Arial"/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  <a:ea typeface="+mn-ea"/>
                <a:cs typeface="Helvetica Neue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dirty="0"/>
              <a:t>Note: Analisi proprie su dati ISTAT 2012-2019. Provincie ordinate per valori di reddito medio IRPEF crescenti (prezzi correnti). Ogni punto nel grafico corrisponde al valore provinciale nel 2012 (giallo) e nel 2019 (blu). Le linee sono il risultato dell’interpolazione lineare tra tutti i punti per anno.  </a:t>
            </a:r>
          </a:p>
        </p:txBody>
      </p:sp>
      <p:pic>
        <p:nvPicPr>
          <p:cNvPr id="12" name="Picture 11" descr="A picture containing text, line, screenshot, font&#10;&#10;Description automatically generated">
            <a:extLst>
              <a:ext uri="{FF2B5EF4-FFF2-40B4-BE49-F238E27FC236}">
                <a16:creationId xmlns:a16="http://schemas.microsoft.com/office/drawing/2014/main" id="{BF03F949-21FD-00F5-9689-0B9162B9F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989" y="761953"/>
            <a:ext cx="6882278" cy="500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45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screenshot, diagram, line&#10;&#10;Description automatically generated">
            <a:extLst>
              <a:ext uri="{FF2B5EF4-FFF2-40B4-BE49-F238E27FC236}">
                <a16:creationId xmlns:a16="http://schemas.microsoft.com/office/drawing/2014/main" id="{EE3F3282-7D43-DB25-D2BB-6695223D8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612" y="627441"/>
            <a:ext cx="7330775" cy="5331672"/>
          </a:xfrm>
          <a:prstGeom prst="rect">
            <a:avLst/>
          </a:prstGeom>
        </p:spPr>
      </p:pic>
      <p:sp>
        <p:nvSpPr>
          <p:cNvPr id="8" name="Titolo 7">
            <a:extLst>
              <a:ext uri="{FF2B5EF4-FFF2-40B4-BE49-F238E27FC236}">
                <a16:creationId xmlns:a16="http://schemas.microsoft.com/office/drawing/2014/main" id="{E78E0F87-FD4C-6743-A377-18AED2AC1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318" y="222255"/>
            <a:ext cx="8638035" cy="514800"/>
          </a:xfrm>
        </p:spPr>
        <p:txBody>
          <a:bodyPr anchor="ctr" anchorCtr="0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it-IT" sz="2800" dirty="0"/>
              <a:t>Modena nel contesto nazionale: </a:t>
            </a:r>
            <a:r>
              <a:rPr lang="it-IT" sz="2800" dirty="0">
                <a:solidFill>
                  <a:schemeClr val="accent2"/>
                </a:solidFill>
              </a:rPr>
              <a:t>la relazione tra reddito e mortalità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8E2D803C-8E67-ED43-ADFB-7C0E03309D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306345"/>
            <a:ext cx="932895" cy="365125"/>
          </a:xfrm>
        </p:spPr>
        <p:txBody>
          <a:bodyPr anchor="t" anchorCtr="0">
            <a:normAutofit/>
          </a:bodyPr>
          <a:lstStyle/>
          <a:p>
            <a:pPr>
              <a:spcAft>
                <a:spcPts val="600"/>
              </a:spcAft>
            </a:pPr>
            <a:r>
              <a:rPr lang="it-IT" dirty="0"/>
              <a:t>05/05/2023</a:t>
            </a: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FF2F2304-8146-2446-A6BF-99EB44908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68824" y="6306345"/>
            <a:ext cx="5175215" cy="365125"/>
          </a:xfrm>
        </p:spPr>
        <p:txBody>
          <a:bodyPr anchor="t" anchorCtr="0">
            <a:normAutofit/>
          </a:bodyPr>
          <a:lstStyle/>
          <a:p>
            <a:pPr>
              <a:spcAft>
                <a:spcPts val="600"/>
              </a:spcAft>
            </a:pPr>
            <a:r>
              <a:rPr lang="it-IT" b="0" i="0" kern="1200" dirty="0">
                <a:latin typeface="Helvetica Neue Light"/>
                <a:ea typeface="+mn-ea"/>
                <a:cs typeface="Helvetica Neue Light"/>
              </a:rPr>
              <a:t>Convegno: «</a:t>
            </a:r>
            <a:r>
              <a:rPr lang="it-IT" dirty="0"/>
              <a:t>Conoscere per Intervenire: Dati, Analisi e Politiche per il welfare locale»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B9D9CA9-14EF-5546-8411-7845EE019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0226" y="6306345"/>
            <a:ext cx="416574" cy="365125"/>
          </a:xfrm>
        </p:spPr>
        <p:txBody>
          <a:bodyPr anchor="t" anchorCtr="0">
            <a:normAutofit/>
          </a:bodyPr>
          <a:lstStyle/>
          <a:p>
            <a:pPr>
              <a:spcAft>
                <a:spcPts val="600"/>
              </a:spcAft>
            </a:pPr>
            <a:fld id="{E0F8B7D7-B5E3-644D-9856-CC0934E69055}" type="slidenum">
              <a:rPr lang="it-IT" smtClean="0"/>
              <a:pPr>
                <a:spcAft>
                  <a:spcPts val="600"/>
                </a:spcAft>
              </a:pPr>
              <a:t>6</a:t>
            </a:fld>
            <a:endParaRPr lang="it-IT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2E644D-AC07-5007-236D-926303FEF047}"/>
              </a:ext>
            </a:extLst>
          </p:cNvPr>
          <p:cNvSpPr txBox="1"/>
          <p:nvPr/>
        </p:nvSpPr>
        <p:spPr>
          <a:xfrm>
            <a:off x="203646" y="5793345"/>
            <a:ext cx="7171200" cy="327600"/>
          </a:xfrm>
          <a:prstGeom prst="rect">
            <a:avLst/>
          </a:prstGeom>
        </p:spPr>
        <p:txBody>
          <a:bodyPr anchor="ctr" anchorCtr="0"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endParaRPr lang="it-IT" sz="800" b="0" i="0" kern="1200" dirty="0">
              <a:solidFill>
                <a:srgbClr val="595959"/>
              </a:solidFill>
              <a:latin typeface="Helvetica Neue Medium"/>
              <a:ea typeface="+mn-ea"/>
              <a:cs typeface="Helvetica Neue Medium"/>
            </a:endParaRP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A52A2D35-1DF6-1FE1-B3F6-E33ECEA3CDAD}"/>
              </a:ext>
            </a:extLst>
          </p:cNvPr>
          <p:cNvSpPr txBox="1">
            <a:spLocks/>
          </p:cNvSpPr>
          <p:nvPr/>
        </p:nvSpPr>
        <p:spPr>
          <a:xfrm>
            <a:off x="127810" y="5792332"/>
            <a:ext cx="8754035" cy="657225"/>
          </a:xfrm>
          <a:prstGeom prst="rect">
            <a:avLst/>
          </a:prstGeom>
        </p:spPr>
        <p:txBody>
          <a:bodyPr numCol="1" spcCol="360000">
            <a:normAutofit fontScale="92500" lnSpcReduction="10000"/>
          </a:bodyPr>
          <a:lstStyle>
            <a:lvl1pPr marL="0" indent="0" algn="just" defTabSz="457200" rtl="0" eaLnBrk="1" latinLnBrk="0" hangingPunct="1">
              <a:spcBef>
                <a:spcPct val="20000"/>
              </a:spcBef>
              <a:buFont typeface="Arial"/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  <a:ea typeface="+mn-ea"/>
                <a:cs typeface="Helvetica Neue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dirty="0"/>
              <a:t>Note: Analisi proprie su dati ISTAT 2012-2019. Provincie ordinate per valori di reddito medio IRPEF crescenti (prezzi correnti). Ogni punto nel grafico corrisponde al valore provinciale nel 2012 (giallo) e nel 2019 (blu). Le linee sono il risultato dell’interpolazione lineare tra tutti i punti per anno.  </a:t>
            </a:r>
          </a:p>
        </p:txBody>
      </p:sp>
    </p:spTree>
    <p:extLst>
      <p:ext uri="{BB962C8B-B14F-4D97-AF65-F5344CB8AC3E}">
        <p14:creationId xmlns:p14="http://schemas.microsoft.com/office/powerpoint/2010/main" val="4271626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E78E0F87-FD4C-6743-A377-18AED2AC1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318" y="222255"/>
            <a:ext cx="8638035" cy="514800"/>
          </a:xfrm>
        </p:spPr>
        <p:txBody>
          <a:bodyPr anchor="ctr" anchorCtr="0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it-IT" sz="2800" dirty="0"/>
              <a:t>Modena nel contesto nazionale: </a:t>
            </a:r>
            <a:r>
              <a:rPr lang="it-IT" sz="2800" dirty="0">
                <a:solidFill>
                  <a:schemeClr val="accent2"/>
                </a:solidFill>
              </a:rPr>
              <a:t>il gap nella speranza di vita per livello di istruzione 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8E2D803C-8E67-ED43-ADFB-7C0E03309D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306345"/>
            <a:ext cx="932895" cy="365125"/>
          </a:xfrm>
        </p:spPr>
        <p:txBody>
          <a:bodyPr anchor="t" anchorCtr="0">
            <a:normAutofit/>
          </a:bodyPr>
          <a:lstStyle/>
          <a:p>
            <a:pPr>
              <a:spcAft>
                <a:spcPts val="600"/>
              </a:spcAft>
            </a:pPr>
            <a:r>
              <a:rPr lang="it-IT" dirty="0"/>
              <a:t>05/05/2023</a:t>
            </a: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FF2F2304-8146-2446-A6BF-99EB44908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68824" y="6306345"/>
            <a:ext cx="5175215" cy="365125"/>
          </a:xfrm>
        </p:spPr>
        <p:txBody>
          <a:bodyPr anchor="t" anchorCtr="0">
            <a:normAutofit/>
          </a:bodyPr>
          <a:lstStyle/>
          <a:p>
            <a:pPr>
              <a:spcAft>
                <a:spcPts val="600"/>
              </a:spcAft>
            </a:pPr>
            <a:r>
              <a:rPr lang="it-IT" b="0" i="0" kern="1200" dirty="0">
                <a:latin typeface="Helvetica Neue Light"/>
                <a:ea typeface="+mn-ea"/>
                <a:cs typeface="Helvetica Neue Light"/>
              </a:rPr>
              <a:t>Convegno: «</a:t>
            </a:r>
            <a:r>
              <a:rPr lang="it-IT" dirty="0"/>
              <a:t>Conoscere per Intervenire: Dati, Analisi e Politiche per il welfare locale»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B9D9CA9-14EF-5546-8411-7845EE019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0226" y="6306345"/>
            <a:ext cx="416574" cy="365125"/>
          </a:xfrm>
        </p:spPr>
        <p:txBody>
          <a:bodyPr anchor="t" anchorCtr="0">
            <a:normAutofit/>
          </a:bodyPr>
          <a:lstStyle/>
          <a:p>
            <a:pPr>
              <a:spcAft>
                <a:spcPts val="600"/>
              </a:spcAft>
            </a:pPr>
            <a:fld id="{E0F8B7D7-B5E3-644D-9856-CC0934E69055}" type="slidenum">
              <a:rPr lang="it-IT" smtClean="0"/>
              <a:pPr>
                <a:spcAft>
                  <a:spcPts val="600"/>
                </a:spcAft>
              </a:pPr>
              <a:t>7</a:t>
            </a:fld>
            <a:endParaRPr lang="it-IT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2E644D-AC07-5007-236D-926303FEF047}"/>
              </a:ext>
            </a:extLst>
          </p:cNvPr>
          <p:cNvSpPr txBox="1"/>
          <p:nvPr/>
        </p:nvSpPr>
        <p:spPr>
          <a:xfrm>
            <a:off x="203646" y="5793345"/>
            <a:ext cx="7171200" cy="327600"/>
          </a:xfrm>
          <a:prstGeom prst="rect">
            <a:avLst/>
          </a:prstGeom>
        </p:spPr>
        <p:txBody>
          <a:bodyPr anchor="ctr" anchorCtr="0"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endParaRPr lang="it-IT" sz="800" b="0" i="0" kern="1200" dirty="0">
              <a:solidFill>
                <a:srgbClr val="595959"/>
              </a:solidFill>
              <a:latin typeface="Helvetica Neue Medium"/>
              <a:ea typeface="+mn-ea"/>
              <a:cs typeface="Helvetica Neue Medium"/>
            </a:endParaRP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A52A2D35-1DF6-1FE1-B3F6-E33ECEA3CDAD}"/>
              </a:ext>
            </a:extLst>
          </p:cNvPr>
          <p:cNvSpPr txBox="1">
            <a:spLocks/>
          </p:cNvSpPr>
          <p:nvPr/>
        </p:nvSpPr>
        <p:spPr>
          <a:xfrm>
            <a:off x="110296" y="6014245"/>
            <a:ext cx="8754035" cy="657225"/>
          </a:xfrm>
          <a:prstGeom prst="rect">
            <a:avLst/>
          </a:prstGeom>
        </p:spPr>
        <p:txBody>
          <a:bodyPr numCol="1" spcCol="360000">
            <a:normAutofit/>
          </a:bodyPr>
          <a:lstStyle>
            <a:lvl1pPr marL="0" indent="0" algn="just" defTabSz="457200" rtl="0" eaLnBrk="1" latinLnBrk="0" hangingPunct="1">
              <a:spcBef>
                <a:spcPct val="20000"/>
              </a:spcBef>
              <a:buFont typeface="Arial"/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  <a:ea typeface="+mn-ea"/>
                <a:cs typeface="Helvetica Neue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i="1" dirty="0"/>
              <a:t>Fonte:</a:t>
            </a:r>
            <a:r>
              <a:rPr lang="it-IT" sz="1200" dirty="0"/>
              <a:t> INMP &amp; ISTAT (2019) Atlante italiano delle disuguaglianze di mortalità per livello di istruzione. </a:t>
            </a:r>
            <a:r>
              <a:rPr lang="it-IT" sz="1100" dirty="0">
                <a:hlinkClick r:id="rId2"/>
              </a:rPr>
              <a:t>https://www.inmp.it/</a:t>
            </a:r>
            <a:r>
              <a:rPr lang="it-IT" sz="1100" dirty="0"/>
              <a:t>  </a:t>
            </a:r>
            <a:endParaRPr lang="it-IT" sz="1200" dirty="0"/>
          </a:p>
        </p:txBody>
      </p:sp>
      <p:pic>
        <p:nvPicPr>
          <p:cNvPr id="3" name="Picture 2" descr="A map of italy with different colored states&#10;&#10;Description automatically generated with low confidence">
            <a:extLst>
              <a:ext uri="{FF2B5EF4-FFF2-40B4-BE49-F238E27FC236}">
                <a16:creationId xmlns:a16="http://schemas.microsoft.com/office/drawing/2014/main" id="{5CFF386E-0A81-270C-E306-8767FE6FA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2337" y="944311"/>
            <a:ext cx="3077889" cy="5066090"/>
          </a:xfrm>
          <a:prstGeom prst="rect">
            <a:avLst/>
          </a:prstGeom>
        </p:spPr>
      </p:pic>
      <p:pic>
        <p:nvPicPr>
          <p:cNvPr id="12" name="Picture 11" descr="A map of italy with different colored areas&#10;&#10;Description automatically generated with low confidence">
            <a:extLst>
              <a:ext uri="{FF2B5EF4-FFF2-40B4-BE49-F238E27FC236}">
                <a16:creationId xmlns:a16="http://schemas.microsoft.com/office/drawing/2014/main" id="{C1FFB580-22B8-B9B6-10DC-AB864DD23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149" y="947766"/>
            <a:ext cx="3238010" cy="512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086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E78E0F87-FD4C-6743-A377-18AED2AC1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318" y="222255"/>
            <a:ext cx="8638035" cy="514800"/>
          </a:xfrm>
        </p:spPr>
        <p:txBody>
          <a:bodyPr anchor="ctr" anchorCtr="0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it-IT" sz="2800" dirty="0"/>
              <a:t>L’impatto di Covid-19 e backlog sui tempi di attesa per prestazioni sanitarie nel settore pubblico</a:t>
            </a:r>
            <a:endParaRPr lang="it-IT" sz="2800" dirty="0">
              <a:solidFill>
                <a:schemeClr val="accent2"/>
              </a:solidFill>
            </a:endParaRP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8E2D803C-8E67-ED43-ADFB-7C0E03309D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306345"/>
            <a:ext cx="932895" cy="365125"/>
          </a:xfrm>
        </p:spPr>
        <p:txBody>
          <a:bodyPr anchor="t" anchorCtr="0">
            <a:normAutofit/>
          </a:bodyPr>
          <a:lstStyle/>
          <a:p>
            <a:pPr>
              <a:spcAft>
                <a:spcPts val="600"/>
              </a:spcAft>
            </a:pPr>
            <a:r>
              <a:rPr lang="it-IT" dirty="0"/>
              <a:t>05/05/2023</a:t>
            </a: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FF2F2304-8146-2446-A6BF-99EB44908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68824" y="6306345"/>
            <a:ext cx="5175215" cy="365125"/>
          </a:xfrm>
        </p:spPr>
        <p:txBody>
          <a:bodyPr anchor="t" anchorCtr="0">
            <a:normAutofit/>
          </a:bodyPr>
          <a:lstStyle/>
          <a:p>
            <a:pPr>
              <a:spcAft>
                <a:spcPts val="600"/>
              </a:spcAft>
            </a:pPr>
            <a:r>
              <a:rPr lang="it-IT" b="0" i="0" kern="1200" dirty="0">
                <a:latin typeface="Helvetica Neue Light"/>
                <a:ea typeface="+mn-ea"/>
                <a:cs typeface="Helvetica Neue Light"/>
              </a:rPr>
              <a:t>Convegno: «</a:t>
            </a:r>
            <a:r>
              <a:rPr lang="it-IT" dirty="0"/>
              <a:t>Conoscere per Intervenire: Dati, Analisi e Politiche per il welfare locale»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B9D9CA9-14EF-5546-8411-7845EE019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0226" y="6306345"/>
            <a:ext cx="416574" cy="365125"/>
          </a:xfrm>
        </p:spPr>
        <p:txBody>
          <a:bodyPr anchor="t" anchorCtr="0">
            <a:normAutofit/>
          </a:bodyPr>
          <a:lstStyle/>
          <a:p>
            <a:pPr>
              <a:spcAft>
                <a:spcPts val="600"/>
              </a:spcAft>
            </a:pPr>
            <a:fld id="{E0F8B7D7-B5E3-644D-9856-CC0934E69055}" type="slidenum">
              <a:rPr lang="it-IT" smtClean="0"/>
              <a:pPr>
                <a:spcAft>
                  <a:spcPts val="600"/>
                </a:spcAft>
              </a:pPr>
              <a:t>8</a:t>
            </a:fld>
            <a:endParaRPr lang="it-IT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2E644D-AC07-5007-236D-926303FEF047}"/>
              </a:ext>
            </a:extLst>
          </p:cNvPr>
          <p:cNvSpPr txBox="1"/>
          <p:nvPr/>
        </p:nvSpPr>
        <p:spPr>
          <a:xfrm>
            <a:off x="203646" y="5793345"/>
            <a:ext cx="7171200" cy="327600"/>
          </a:xfrm>
          <a:prstGeom prst="rect">
            <a:avLst/>
          </a:prstGeom>
        </p:spPr>
        <p:txBody>
          <a:bodyPr anchor="ctr" anchorCtr="0"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endParaRPr lang="it-IT" sz="800" b="0" i="0" kern="1200" dirty="0">
              <a:solidFill>
                <a:srgbClr val="595959"/>
              </a:solidFill>
              <a:latin typeface="Helvetica Neue Medium"/>
              <a:ea typeface="+mn-ea"/>
              <a:cs typeface="Helvetica Neue Medium"/>
            </a:endParaRPr>
          </a:p>
        </p:txBody>
      </p:sp>
      <p:pic>
        <p:nvPicPr>
          <p:cNvPr id="3" name="Picture 2" descr="A picture containing text, font, diagram, line&#10;&#10;Description automatically generated">
            <a:extLst>
              <a:ext uri="{FF2B5EF4-FFF2-40B4-BE49-F238E27FC236}">
                <a16:creationId xmlns:a16="http://schemas.microsoft.com/office/drawing/2014/main" id="{5D644E1B-DE0F-2537-563A-FA7D723A6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532" y="830498"/>
            <a:ext cx="7540761" cy="548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1568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E78E0F87-FD4C-6743-A377-18AED2AC1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318" y="222255"/>
            <a:ext cx="8638035" cy="514800"/>
          </a:xfrm>
        </p:spPr>
        <p:txBody>
          <a:bodyPr anchor="ctr" anchorCtr="0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it-IT" sz="2800" dirty="0"/>
              <a:t>Modena e la provincia: </a:t>
            </a:r>
            <a:r>
              <a:rPr lang="it-IT" sz="2800" dirty="0">
                <a:solidFill>
                  <a:schemeClr val="accent2"/>
                </a:solidFill>
              </a:rPr>
              <a:t>Rischi relativi di mortalità per comune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8E2D803C-8E67-ED43-ADFB-7C0E03309D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306345"/>
            <a:ext cx="932895" cy="365125"/>
          </a:xfrm>
        </p:spPr>
        <p:txBody>
          <a:bodyPr anchor="t" anchorCtr="0">
            <a:normAutofit/>
          </a:bodyPr>
          <a:lstStyle/>
          <a:p>
            <a:pPr>
              <a:spcAft>
                <a:spcPts val="600"/>
              </a:spcAft>
            </a:pPr>
            <a:r>
              <a:rPr lang="it-IT" dirty="0"/>
              <a:t>05/05/2023</a:t>
            </a: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FF2F2304-8146-2446-A6BF-99EB44908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68824" y="6306345"/>
            <a:ext cx="5175215" cy="365125"/>
          </a:xfrm>
        </p:spPr>
        <p:txBody>
          <a:bodyPr anchor="t" anchorCtr="0">
            <a:normAutofit/>
          </a:bodyPr>
          <a:lstStyle/>
          <a:p>
            <a:pPr>
              <a:spcAft>
                <a:spcPts val="600"/>
              </a:spcAft>
            </a:pPr>
            <a:r>
              <a:rPr lang="it-IT" b="0" i="0" kern="1200" dirty="0">
                <a:latin typeface="Helvetica Neue Light"/>
                <a:ea typeface="+mn-ea"/>
                <a:cs typeface="Helvetica Neue Light"/>
              </a:rPr>
              <a:t>Convegno: «</a:t>
            </a:r>
            <a:r>
              <a:rPr lang="it-IT" dirty="0"/>
              <a:t>Conoscere per Intervenire: Dati, Analisi e Politiche per il welfare locale»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B9D9CA9-14EF-5546-8411-7845EE019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0226" y="6306345"/>
            <a:ext cx="416574" cy="365125"/>
          </a:xfrm>
        </p:spPr>
        <p:txBody>
          <a:bodyPr anchor="t" anchorCtr="0">
            <a:normAutofit/>
          </a:bodyPr>
          <a:lstStyle/>
          <a:p>
            <a:pPr>
              <a:spcAft>
                <a:spcPts val="600"/>
              </a:spcAft>
            </a:pPr>
            <a:fld id="{E0F8B7D7-B5E3-644D-9856-CC0934E69055}" type="slidenum">
              <a:rPr lang="it-IT" smtClean="0"/>
              <a:pPr>
                <a:spcAft>
                  <a:spcPts val="600"/>
                </a:spcAft>
              </a:pPr>
              <a:t>9</a:t>
            </a:fld>
            <a:endParaRPr lang="it-IT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2E644D-AC07-5007-236D-926303FEF047}"/>
              </a:ext>
            </a:extLst>
          </p:cNvPr>
          <p:cNvSpPr txBox="1"/>
          <p:nvPr/>
        </p:nvSpPr>
        <p:spPr>
          <a:xfrm>
            <a:off x="203646" y="5793345"/>
            <a:ext cx="7171200" cy="327600"/>
          </a:xfrm>
          <a:prstGeom prst="rect">
            <a:avLst/>
          </a:prstGeom>
        </p:spPr>
        <p:txBody>
          <a:bodyPr anchor="ctr" anchorCtr="0"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endParaRPr lang="it-IT" sz="800" b="0" i="0" kern="1200" dirty="0">
              <a:solidFill>
                <a:srgbClr val="595959"/>
              </a:solidFill>
              <a:latin typeface="Helvetica Neue Medium"/>
              <a:ea typeface="+mn-ea"/>
              <a:cs typeface="Helvetica Neue Medium"/>
            </a:endParaRP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A52A2D35-1DF6-1FE1-B3F6-E33ECEA3CDAD}"/>
              </a:ext>
            </a:extLst>
          </p:cNvPr>
          <p:cNvSpPr txBox="1">
            <a:spLocks/>
          </p:cNvSpPr>
          <p:nvPr/>
        </p:nvSpPr>
        <p:spPr>
          <a:xfrm>
            <a:off x="110296" y="5359437"/>
            <a:ext cx="8754035" cy="657225"/>
          </a:xfrm>
          <a:prstGeom prst="rect">
            <a:avLst/>
          </a:prstGeom>
        </p:spPr>
        <p:txBody>
          <a:bodyPr numCol="1" spcCol="360000">
            <a:normAutofit/>
          </a:bodyPr>
          <a:lstStyle>
            <a:lvl1pPr marL="0" indent="0" algn="just" defTabSz="457200" rtl="0" eaLnBrk="1" latinLnBrk="0" hangingPunct="1">
              <a:spcBef>
                <a:spcPct val="20000"/>
              </a:spcBef>
              <a:buFont typeface="Arial"/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  <a:ea typeface="+mn-ea"/>
                <a:cs typeface="Helvetica Neue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i="1" dirty="0"/>
              <a:t>Fonte:</a:t>
            </a:r>
            <a:r>
              <a:rPr lang="it-IT" sz="1200" dirty="0"/>
              <a:t> AUSL Modena, La mortalità in provincia di Modena negli anni 1999-2003 - Edizione novembre 2006</a:t>
            </a:r>
          </a:p>
        </p:txBody>
      </p:sp>
      <p:pic>
        <p:nvPicPr>
          <p:cNvPr id="9" name="Picture 8" descr="A picture containing text, screenshot, diagram, map&#10;&#10;Description automatically generated">
            <a:extLst>
              <a:ext uri="{FF2B5EF4-FFF2-40B4-BE49-F238E27FC236}">
                <a16:creationId xmlns:a16="http://schemas.microsoft.com/office/drawing/2014/main" id="{018E900E-C417-1011-CE24-54986CF73B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320"/>
          <a:stretch/>
        </p:blipFill>
        <p:spPr>
          <a:xfrm>
            <a:off x="110296" y="1533639"/>
            <a:ext cx="8450615" cy="32545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2810FE-1D8E-5DD0-627A-45A7F12B79F7}"/>
              </a:ext>
            </a:extLst>
          </p:cNvPr>
          <p:cNvSpPr txBox="1"/>
          <p:nvPr/>
        </p:nvSpPr>
        <p:spPr>
          <a:xfrm>
            <a:off x="1371599" y="1220293"/>
            <a:ext cx="7106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Uomini</a:t>
            </a:r>
            <a:r>
              <a:rPr lang="en-GB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								Donne</a:t>
            </a:r>
          </a:p>
        </p:txBody>
      </p:sp>
      <p:pic>
        <p:nvPicPr>
          <p:cNvPr id="13" name="Picture 12" descr="A picture containing text, screenshot, diagram, map&#10;&#10;Description automatically generated">
            <a:extLst>
              <a:ext uri="{FF2B5EF4-FFF2-40B4-BE49-F238E27FC236}">
                <a16:creationId xmlns:a16="http://schemas.microsoft.com/office/drawing/2014/main" id="{6C131AD4-81B2-451F-9820-B2DE294284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634"/>
          <a:stretch/>
        </p:blipFill>
        <p:spPr>
          <a:xfrm>
            <a:off x="27897" y="5582754"/>
            <a:ext cx="8450615" cy="72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0773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16290</TotalTime>
  <Words>1392</Words>
  <Application>Microsoft Office PowerPoint</Application>
  <PresentationFormat>On-screen Show (4:3)</PresentationFormat>
  <Paragraphs>133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Courier New</vt:lpstr>
      <vt:lpstr>Helvetica</vt:lpstr>
      <vt:lpstr>Helvetica Neue</vt:lpstr>
      <vt:lpstr>Helvetica Neue Light</vt:lpstr>
      <vt:lpstr>Helvetica Neue LT Std 55 Roman</vt:lpstr>
      <vt:lpstr>Helvetica Neue Medium</vt:lpstr>
      <vt:lpstr>Merriweather</vt:lpstr>
      <vt:lpstr>Tema di Office</vt:lpstr>
      <vt:lpstr>Conoscere per Intervenire:  Dati, Analisi e Politiche per il welfare locale  Diseguaglianza di salute e mortalità: Modena nel contesto nazionale  Marcello Morciano Maria Cristina D’Aguanno  Venerdi 5 Maggio 2023    </vt:lpstr>
      <vt:lpstr>Introduzione</vt:lpstr>
      <vt:lpstr>Introduzione</vt:lpstr>
      <vt:lpstr>Modena nel contesto nazionale: la relazione tra numero posti letto ospedalieri e mortalità</vt:lpstr>
      <vt:lpstr>Modena nel contesto nazionale: la relazione tra reddito e mortalità</vt:lpstr>
      <vt:lpstr>Modena nel contesto nazionale: la relazione tra reddito e mortalità</vt:lpstr>
      <vt:lpstr>Modena nel contesto nazionale: il gap nella speranza di vita per livello di istruzione </vt:lpstr>
      <vt:lpstr>L’impatto di Covid-19 e backlog sui tempi di attesa per prestazioni sanitarie nel settore pubblico</vt:lpstr>
      <vt:lpstr>Modena e la provincia: Rischi relativi di mortalità per comune</vt:lpstr>
      <vt:lpstr>Le evidenze internazionali nei gap tra aree cittadine</vt:lpstr>
      <vt:lpstr>La mappa della salute diseguale di Bologna</vt:lpstr>
      <vt:lpstr>Un focus su Modena</vt:lpstr>
      <vt:lpstr>Un focus su Modena</vt:lpstr>
      <vt:lpstr>Un focus su Modena</vt:lpstr>
      <vt:lpstr>Il piano di azione…</vt:lpstr>
      <vt:lpstr>Grazie per l’attenzione</vt:lpstr>
    </vt:vector>
  </TitlesOfParts>
  <Company>MORE-service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marcello.morciano@manchester.ac.uk</dc:creator>
  <cp:lastModifiedBy>Marcello Morciano</cp:lastModifiedBy>
  <cp:revision>410</cp:revision>
  <cp:lastPrinted>2023-01-19T11:01:24Z</cp:lastPrinted>
  <dcterms:created xsi:type="dcterms:W3CDTF">2015-06-30T14:46:04Z</dcterms:created>
  <dcterms:modified xsi:type="dcterms:W3CDTF">2023-05-04T13:25:46Z</dcterms:modified>
</cp:coreProperties>
</file>