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9" r:id="rId4"/>
    <p:sldId id="288" r:id="rId5"/>
    <p:sldId id="289" r:id="rId6"/>
    <p:sldId id="281" r:id="rId7"/>
    <p:sldId id="282" r:id="rId8"/>
    <p:sldId id="280" r:id="rId9"/>
    <p:sldId id="283" r:id="rId10"/>
    <p:sldId id="284" r:id="rId11"/>
    <p:sldId id="285" r:id="rId12"/>
    <p:sldId id="286" r:id="rId13"/>
    <p:sldId id="270" r:id="rId14"/>
    <p:sldId id="278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BAAC3BD-6880-4A9D-9E0F-7476FA6900A5}">
          <p14:sldIdLst>
            <p14:sldId id="256"/>
            <p14:sldId id="268"/>
            <p14:sldId id="279"/>
            <p14:sldId id="288"/>
            <p14:sldId id="289"/>
            <p14:sldId id="281"/>
            <p14:sldId id="282"/>
            <p14:sldId id="280"/>
            <p14:sldId id="283"/>
            <p14:sldId id="284"/>
            <p14:sldId id="285"/>
            <p14:sldId id="286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D14124"/>
    <a:srgbClr val="EB3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1" autoAdjust="0"/>
    <p:restoredTop sz="94633" autoAdjust="0"/>
  </p:normalViewPr>
  <p:slideViewPr>
    <p:cSldViewPr snapToGrid="0" snapToObjects="1">
      <p:cViewPr varScale="1">
        <p:scale>
          <a:sx n="60" d="100"/>
          <a:sy n="60" d="100"/>
        </p:scale>
        <p:origin x="17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Data\BarbaraL\Cacio_e_pepe\descrittive_5maggi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B-47F9-A148-799BDF5F47F5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B-47F9-A148-799BDF5F47F5}"/>
              </c:ext>
            </c:extLst>
          </c:dPt>
          <c:dPt>
            <c:idx val="2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B-47F9-A148-799BDF5F47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studenti1!$F$4:$F$6</c:f>
              <c:strCache>
                <c:ptCount val="3"/>
                <c:pt idx="0">
                  <c:v>In sede</c:v>
                </c:pt>
                <c:pt idx="1">
                  <c:v>Pendolare</c:v>
                </c:pt>
                <c:pt idx="2">
                  <c:v>Fuorisede</c:v>
                </c:pt>
              </c:strCache>
            </c:strRef>
          </c:cat>
          <c:val>
            <c:numRef>
              <c:f>studenti1!$H$4:$H$6</c:f>
              <c:numCache>
                <c:formatCode>0.00%</c:formatCode>
                <c:ptCount val="3"/>
                <c:pt idx="0">
                  <c:v>0.52479999999999993</c:v>
                </c:pt>
                <c:pt idx="1">
                  <c:v>0.19989999999999999</c:v>
                </c:pt>
                <c:pt idx="2">
                  <c:v>0.27529999999999999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0B-47F9-A148-799BDF5F47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Helvetica Neue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orientamento1!$C$45</c:f>
              <c:strCache>
                <c:ptCount val="1"/>
                <c:pt idx="0">
                  <c:v>Canale non utilizzato</c:v>
                </c:pt>
              </c:strCache>
            </c:strRef>
          </c:tx>
          <c:spPr>
            <a:solidFill>
              <a:srgbClr val="E67959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666A">
                  <a:alpha val="2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C-4EAD-BF20-29D14C6B854E}"/>
              </c:ext>
            </c:extLst>
          </c:dPt>
          <c:dPt>
            <c:idx val="2"/>
            <c:invertIfNegative val="0"/>
            <c:bubble3D val="0"/>
            <c:spPr>
              <a:solidFill>
                <a:srgbClr val="63666A">
                  <a:alpha val="2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C-4EAD-BF20-29D14C6B854E}"/>
              </c:ext>
            </c:extLst>
          </c:dPt>
          <c:dPt>
            <c:idx val="4"/>
            <c:invertIfNegative val="0"/>
            <c:bubble3D val="0"/>
            <c:spPr>
              <a:solidFill>
                <a:srgbClr val="63666A">
                  <a:alpha val="2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C-4EAD-BF20-29D14C6B854E}"/>
              </c:ext>
            </c:extLst>
          </c:dPt>
          <c:dPt>
            <c:idx val="6"/>
            <c:invertIfNegative val="0"/>
            <c:bubble3D val="0"/>
            <c:spPr>
              <a:solidFill>
                <a:srgbClr val="63666A">
                  <a:alpha val="2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8C-4EAD-BF20-29D14C6B854E}"/>
              </c:ext>
            </c:extLst>
          </c:dPt>
          <c:cat>
            <c:multiLvlStrRef>
              <c:f>orientamento1!$A$46:$B$53</c:f>
              <c:multiLvlStrCache>
                <c:ptCount val="8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</c:lvl>
                <c:lvl>
                  <c:pt idx="0">
                    <c:v>Insegnanti</c:v>
                  </c:pt>
                  <c:pt idx="2">
                    <c:v>Coetanei</c:v>
                  </c:pt>
                  <c:pt idx="4">
                    <c:v>Genitori</c:v>
                  </c:pt>
                  <c:pt idx="6">
                    <c:v>Universitari</c:v>
                  </c:pt>
                </c:lvl>
              </c:multiLvlStrCache>
            </c:multiLvlStrRef>
          </c:cat>
          <c:val>
            <c:numRef>
              <c:f>orientamento1!$C$46:$C$53</c:f>
              <c:numCache>
                <c:formatCode>0.00%</c:formatCode>
                <c:ptCount val="8"/>
                <c:pt idx="0">
                  <c:v>0.28559999999999997</c:v>
                </c:pt>
                <c:pt idx="1">
                  <c:v>0.34020000000000006</c:v>
                </c:pt>
                <c:pt idx="2">
                  <c:v>0.16870000000000002</c:v>
                </c:pt>
                <c:pt idx="3">
                  <c:v>0.20489999999999997</c:v>
                </c:pt>
                <c:pt idx="4">
                  <c:v>0.16940000000000002</c:v>
                </c:pt>
                <c:pt idx="5">
                  <c:v>0.16519999999999999</c:v>
                </c:pt>
                <c:pt idx="6">
                  <c:v>0.24909999999999999</c:v>
                </c:pt>
                <c:pt idx="7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8C-4EAD-BF20-29D14C6B854E}"/>
            </c:ext>
          </c:extLst>
        </c:ser>
        <c:ser>
          <c:idx val="1"/>
          <c:order val="1"/>
          <c:tx>
            <c:strRef>
              <c:f>orientamento1!$D$45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rgbClr val="E679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666A">
                  <a:alpha val="7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68C-4EAD-BF20-29D14C6B854E}"/>
              </c:ext>
            </c:extLst>
          </c:dPt>
          <c:dPt>
            <c:idx val="2"/>
            <c:invertIfNegative val="0"/>
            <c:bubble3D val="0"/>
            <c:spPr>
              <a:solidFill>
                <a:srgbClr val="63666A">
                  <a:alpha val="7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8C-4EAD-BF20-29D14C6B854E}"/>
              </c:ext>
            </c:extLst>
          </c:dPt>
          <c:dPt>
            <c:idx val="4"/>
            <c:invertIfNegative val="0"/>
            <c:bubble3D val="0"/>
            <c:spPr>
              <a:solidFill>
                <a:srgbClr val="63666A">
                  <a:alpha val="7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68C-4EAD-BF20-29D14C6B854E}"/>
              </c:ext>
            </c:extLst>
          </c:dPt>
          <c:dPt>
            <c:idx val="6"/>
            <c:invertIfNegative val="0"/>
            <c:bubble3D val="0"/>
            <c:spPr>
              <a:solidFill>
                <a:srgbClr val="63666A">
                  <a:alpha val="7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68C-4EAD-BF20-29D14C6B854E}"/>
              </c:ext>
            </c:extLst>
          </c:dPt>
          <c:cat>
            <c:multiLvlStrRef>
              <c:f>orientamento1!$A$46:$B$53</c:f>
              <c:multiLvlStrCache>
                <c:ptCount val="8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</c:lvl>
                <c:lvl>
                  <c:pt idx="0">
                    <c:v>Insegnanti</c:v>
                  </c:pt>
                  <c:pt idx="2">
                    <c:v>Coetanei</c:v>
                  </c:pt>
                  <c:pt idx="4">
                    <c:v>Genitori</c:v>
                  </c:pt>
                  <c:pt idx="6">
                    <c:v>Universitari</c:v>
                  </c:pt>
                </c:lvl>
              </c:multiLvlStrCache>
            </c:multiLvlStrRef>
          </c:cat>
          <c:val>
            <c:numRef>
              <c:f>orientamento1!$D$46:$D$53</c:f>
              <c:numCache>
                <c:formatCode>0.00%</c:formatCode>
                <c:ptCount val="8"/>
                <c:pt idx="0">
                  <c:v>0.36320000000000002</c:v>
                </c:pt>
                <c:pt idx="1">
                  <c:v>0.4</c:v>
                </c:pt>
                <c:pt idx="2">
                  <c:v>0.30070000000000002</c:v>
                </c:pt>
                <c:pt idx="3">
                  <c:v>0.3049</c:v>
                </c:pt>
                <c:pt idx="4">
                  <c:v>0.31569999999999998</c:v>
                </c:pt>
                <c:pt idx="5">
                  <c:v>0.28889999999999999</c:v>
                </c:pt>
                <c:pt idx="6">
                  <c:v>0.26789999999999997</c:v>
                </c:pt>
                <c:pt idx="7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68C-4EAD-BF20-29D14C6B854E}"/>
            </c:ext>
          </c:extLst>
        </c:ser>
        <c:ser>
          <c:idx val="2"/>
          <c:order val="2"/>
          <c:tx>
            <c:strRef>
              <c:f>orientamento1!$E$45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rgbClr val="D1412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66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68C-4EAD-BF20-29D14C6B854E}"/>
              </c:ext>
            </c:extLst>
          </c:dPt>
          <c:dPt>
            <c:idx val="2"/>
            <c:invertIfNegative val="0"/>
            <c:bubble3D val="0"/>
            <c:spPr>
              <a:solidFill>
                <a:srgbClr val="6366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68C-4EAD-BF20-29D14C6B854E}"/>
              </c:ext>
            </c:extLst>
          </c:dPt>
          <c:dPt>
            <c:idx val="4"/>
            <c:invertIfNegative val="0"/>
            <c:bubble3D val="0"/>
            <c:spPr>
              <a:solidFill>
                <a:srgbClr val="6366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68C-4EAD-BF20-29D14C6B854E}"/>
              </c:ext>
            </c:extLst>
          </c:dPt>
          <c:dPt>
            <c:idx val="6"/>
            <c:invertIfNegative val="0"/>
            <c:bubble3D val="0"/>
            <c:spPr>
              <a:solidFill>
                <a:srgbClr val="6366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68C-4EAD-BF20-29D14C6B854E}"/>
              </c:ext>
            </c:extLst>
          </c:dPt>
          <c:cat>
            <c:multiLvlStrRef>
              <c:f>orientamento1!$A$46:$B$53</c:f>
              <c:multiLvlStrCache>
                <c:ptCount val="8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</c:lvl>
                <c:lvl>
                  <c:pt idx="0">
                    <c:v>Insegnanti</c:v>
                  </c:pt>
                  <c:pt idx="2">
                    <c:v>Coetanei</c:v>
                  </c:pt>
                  <c:pt idx="4">
                    <c:v>Genitori</c:v>
                  </c:pt>
                  <c:pt idx="6">
                    <c:v>Universitari</c:v>
                  </c:pt>
                </c:lvl>
              </c:multiLvlStrCache>
            </c:multiLvlStrRef>
          </c:cat>
          <c:val>
            <c:numRef>
              <c:f>orientamento1!$E$46:$E$53</c:f>
              <c:numCache>
                <c:formatCode>0.00%</c:formatCode>
                <c:ptCount val="8"/>
                <c:pt idx="0">
                  <c:v>0.35119999999999996</c:v>
                </c:pt>
                <c:pt idx="1">
                  <c:v>0.25980000000000003</c:v>
                </c:pt>
                <c:pt idx="2">
                  <c:v>0.53069999999999995</c:v>
                </c:pt>
                <c:pt idx="3">
                  <c:v>0.49020000000000002</c:v>
                </c:pt>
                <c:pt idx="4">
                  <c:v>0.51490000000000002</c:v>
                </c:pt>
                <c:pt idx="5">
                  <c:v>0.54590000000000005</c:v>
                </c:pt>
                <c:pt idx="6">
                  <c:v>0.4829</c:v>
                </c:pt>
                <c:pt idx="7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68C-4EAD-BF20-29D14C6B8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1720652320"/>
        <c:axId val="1720647744"/>
      </c:barChart>
      <c:catAx>
        <c:axId val="172065232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720647744"/>
        <c:crosses val="autoZero"/>
        <c:auto val="1"/>
        <c:lblAlgn val="ctr"/>
        <c:lblOffset val="100"/>
        <c:noMultiLvlLbl val="0"/>
      </c:catAx>
      <c:valAx>
        <c:axId val="172064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72065232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motivazioni1!$A$13</c:f>
              <c:strCache>
                <c:ptCount val="1"/>
                <c:pt idx="0">
                  <c:v>decisamente no</c:v>
                </c:pt>
              </c:strCache>
            </c:strRef>
          </c:tx>
          <c:spPr>
            <a:solidFill>
              <a:srgbClr val="F7D90D">
                <a:alpha val="14000"/>
              </a:srgbClr>
            </a:solidFill>
            <a:ln>
              <a:noFill/>
            </a:ln>
            <a:effectLst/>
          </c:spPr>
          <c:invertIfNegative val="0"/>
          <c:cat>
            <c:strRef>
              <c:f>motivazioni1!$B$12:$F$12</c:f>
              <c:strCache>
                <c:ptCount val="5"/>
                <c:pt idx="0">
                  <c:v>Difficoltà di ricerca</c:v>
                </c:pt>
                <c:pt idx="1">
                  <c:v>Necessità della laurea</c:v>
                </c:pt>
                <c:pt idx="2">
                  <c:v>Interessi culturali</c:v>
                </c:pt>
                <c:pt idx="3">
                  <c:v>Guadagno</c:v>
                </c:pt>
                <c:pt idx="4">
                  <c:v> Prestigio </c:v>
                </c:pt>
              </c:strCache>
            </c:strRef>
          </c:cat>
          <c:val>
            <c:numRef>
              <c:f>motivazioni1!$B$13:$F$13</c:f>
              <c:numCache>
                <c:formatCode>0.00%</c:formatCode>
                <c:ptCount val="5"/>
                <c:pt idx="0">
                  <c:v>0.14730000000000001</c:v>
                </c:pt>
                <c:pt idx="1">
                  <c:v>2.5099999999999997E-2</c:v>
                </c:pt>
                <c:pt idx="2">
                  <c:v>1.37E-2</c:v>
                </c:pt>
                <c:pt idx="3">
                  <c:v>1.8100000000000002E-2</c:v>
                </c:pt>
                <c:pt idx="4">
                  <c:v>0.15279999999999999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5-4021-956D-46A8B46C9C9C}"/>
            </c:ext>
          </c:extLst>
        </c:ser>
        <c:ser>
          <c:idx val="1"/>
          <c:order val="1"/>
          <c:tx>
            <c:strRef>
              <c:f>motivazioni1!$A$14</c:f>
              <c:strCache>
                <c:ptCount val="1"/>
                <c:pt idx="0">
                  <c:v>più no che sì</c:v>
                </c:pt>
              </c:strCache>
            </c:strRef>
          </c:tx>
          <c:spPr>
            <a:solidFill>
              <a:srgbClr val="F7D90D">
                <a:alpha val="49000"/>
              </a:srgbClr>
            </a:solidFill>
            <a:ln>
              <a:noFill/>
            </a:ln>
            <a:effectLst/>
          </c:spPr>
          <c:invertIfNegative val="0"/>
          <c:cat>
            <c:strRef>
              <c:f>motivazioni1!$B$12:$F$12</c:f>
              <c:strCache>
                <c:ptCount val="5"/>
                <c:pt idx="0">
                  <c:v>Difficoltà di ricerca</c:v>
                </c:pt>
                <c:pt idx="1">
                  <c:v>Necessità della laurea</c:v>
                </c:pt>
                <c:pt idx="2">
                  <c:v>Interessi culturali</c:v>
                </c:pt>
                <c:pt idx="3">
                  <c:v>Guadagno</c:v>
                </c:pt>
                <c:pt idx="4">
                  <c:v> Prestigio </c:v>
                </c:pt>
              </c:strCache>
            </c:strRef>
          </c:cat>
          <c:val>
            <c:numRef>
              <c:f>motivazioni1!$B$14:$F$14</c:f>
              <c:numCache>
                <c:formatCode>0.00%</c:formatCode>
                <c:ptCount val="5"/>
                <c:pt idx="0">
                  <c:v>0.32200000000000001</c:v>
                </c:pt>
                <c:pt idx="1">
                  <c:v>8.3699999999999997E-2</c:v>
                </c:pt>
                <c:pt idx="2">
                  <c:v>9.5100000000000004E-2</c:v>
                </c:pt>
                <c:pt idx="3">
                  <c:v>9.2699999999999991E-2</c:v>
                </c:pt>
                <c:pt idx="4">
                  <c:v>0.29039999999999999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5-4021-956D-46A8B46C9C9C}"/>
            </c:ext>
          </c:extLst>
        </c:ser>
        <c:ser>
          <c:idx val="2"/>
          <c:order val="2"/>
          <c:tx>
            <c:strRef>
              <c:f>motivazioni1!$A$15</c:f>
              <c:strCache>
                <c:ptCount val="1"/>
                <c:pt idx="0">
                  <c:v>più sì che no</c:v>
                </c:pt>
              </c:strCache>
            </c:strRef>
          </c:tx>
          <c:spPr>
            <a:solidFill>
              <a:srgbClr val="F7D90D"/>
            </a:solidFill>
            <a:ln>
              <a:noFill/>
            </a:ln>
            <a:effectLst/>
          </c:spPr>
          <c:invertIfNegative val="0"/>
          <c:cat>
            <c:strRef>
              <c:f>motivazioni1!$B$12:$F$12</c:f>
              <c:strCache>
                <c:ptCount val="5"/>
                <c:pt idx="0">
                  <c:v>Difficoltà di ricerca</c:v>
                </c:pt>
                <c:pt idx="1">
                  <c:v>Necessità della laurea</c:v>
                </c:pt>
                <c:pt idx="2">
                  <c:v>Interessi culturali</c:v>
                </c:pt>
                <c:pt idx="3">
                  <c:v>Guadagno</c:v>
                </c:pt>
                <c:pt idx="4">
                  <c:v> Prestigio </c:v>
                </c:pt>
              </c:strCache>
            </c:strRef>
          </c:cat>
          <c:val>
            <c:numRef>
              <c:f>motivazioni1!$B$15:$F$15</c:f>
              <c:numCache>
                <c:formatCode>0.00%</c:formatCode>
                <c:ptCount val="5"/>
                <c:pt idx="0">
                  <c:v>0.37209999999999999</c:v>
                </c:pt>
                <c:pt idx="1">
                  <c:v>0.30109999999999998</c:v>
                </c:pt>
                <c:pt idx="2">
                  <c:v>0.38549999999999995</c:v>
                </c:pt>
                <c:pt idx="3">
                  <c:v>0.33130000000000004</c:v>
                </c:pt>
                <c:pt idx="4">
                  <c:v>0.34520000000000001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5-4021-956D-46A8B46C9C9C}"/>
            </c:ext>
          </c:extLst>
        </c:ser>
        <c:ser>
          <c:idx val="3"/>
          <c:order val="3"/>
          <c:tx>
            <c:strRef>
              <c:f>motivazioni1!$A$16</c:f>
              <c:strCache>
                <c:ptCount val="1"/>
                <c:pt idx="0">
                  <c:v>decisamente sì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motivazioni1!$B$12:$F$12</c:f>
              <c:strCache>
                <c:ptCount val="5"/>
                <c:pt idx="0">
                  <c:v>Difficoltà di ricerca</c:v>
                </c:pt>
                <c:pt idx="1">
                  <c:v>Necessità della laurea</c:v>
                </c:pt>
                <c:pt idx="2">
                  <c:v>Interessi culturali</c:v>
                </c:pt>
                <c:pt idx="3">
                  <c:v>Guadagno</c:v>
                </c:pt>
                <c:pt idx="4">
                  <c:v> Prestigio </c:v>
                </c:pt>
              </c:strCache>
            </c:strRef>
          </c:cat>
          <c:val>
            <c:numRef>
              <c:f>motivazioni1!$B$16:$F$16</c:f>
              <c:numCache>
                <c:formatCode>0.00%</c:formatCode>
                <c:ptCount val="5"/>
                <c:pt idx="0">
                  <c:v>0.1585</c:v>
                </c:pt>
                <c:pt idx="1">
                  <c:v>0.59009999999999996</c:v>
                </c:pt>
                <c:pt idx="2">
                  <c:v>0.50570000000000004</c:v>
                </c:pt>
                <c:pt idx="3">
                  <c:v>0.55779999999999996</c:v>
                </c:pt>
                <c:pt idx="4">
                  <c:v>0.21160000000000001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5-4021-956D-46A8B46C9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0651072"/>
        <c:axId val="1720653984"/>
      </c:barChart>
      <c:catAx>
        <c:axId val="172065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720653984"/>
        <c:crosses val="autoZero"/>
        <c:auto val="1"/>
        <c:lblAlgn val="ctr"/>
        <c:lblOffset val="100"/>
        <c:noMultiLvlLbl val="0"/>
      </c:catAx>
      <c:valAx>
        <c:axId val="17206539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72065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 Neue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motivazioni1!$E$28</c:f>
              <c:strCache>
                <c:ptCount val="1"/>
                <c:pt idx="0">
                  <c:v>decisamente no  </c:v>
                </c:pt>
              </c:strCache>
            </c:strRef>
          </c:tx>
          <c:spPr>
            <a:solidFill>
              <a:srgbClr val="E67959">
                <a:alpha val="37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  <a:alpha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8-4DE9-B075-DA18248F8F0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  <a:alpha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8-4DE9-B075-DA18248F8F0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  <a:alpha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58-4DE9-B075-DA18248F8F0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  <a:alpha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58-4DE9-B075-DA18248F8F0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  <a:alpha val="3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58-4DE9-B075-DA18248F8F0A}"/>
              </c:ext>
            </c:extLst>
          </c:dPt>
          <c:cat>
            <c:multiLvlStrRef>
              <c:f>motivazioni1!$C$29:$D$38</c:f>
              <c:multiLvlStrCache>
                <c:ptCount val="10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</c:lvl>
                <c:lvl>
                  <c:pt idx="0">
                    <c:v>Difficoltà di ricerca</c:v>
                  </c:pt>
                  <c:pt idx="2">
                    <c:v>Necessità della laurea</c:v>
                  </c:pt>
                  <c:pt idx="4">
                    <c:v>Interessi culturali</c:v>
                  </c:pt>
                  <c:pt idx="6">
                    <c:v>Guadagno</c:v>
                  </c:pt>
                  <c:pt idx="8">
                    <c:v>Prestigio</c:v>
                  </c:pt>
                </c:lvl>
              </c:multiLvlStrCache>
            </c:multiLvlStrRef>
          </c:cat>
          <c:val>
            <c:numRef>
              <c:f>motivazioni1!$E$29:$E$38</c:f>
              <c:numCache>
                <c:formatCode>0.00%</c:formatCode>
                <c:ptCount val="10"/>
                <c:pt idx="0">
                  <c:v>0.20170000000000002</c:v>
                </c:pt>
                <c:pt idx="1">
                  <c:v>0.12179999999999999</c:v>
                </c:pt>
                <c:pt idx="2">
                  <c:v>2.9500000000000002E-2</c:v>
                </c:pt>
                <c:pt idx="3">
                  <c:v>1.95E-2</c:v>
                </c:pt>
                <c:pt idx="4">
                  <c:v>2.4500000000000001E-2</c:v>
                </c:pt>
                <c:pt idx="5">
                  <c:v>3.7000000000000002E-3</c:v>
                </c:pt>
                <c:pt idx="6">
                  <c:v>1.43E-2</c:v>
                </c:pt>
                <c:pt idx="7">
                  <c:v>1.1000000000000001E-2</c:v>
                </c:pt>
                <c:pt idx="8">
                  <c:v>0.16469999999999999</c:v>
                </c:pt>
                <c:pt idx="9">
                  <c:v>0.14429999999999998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58-4DE9-B075-DA18248F8F0A}"/>
            </c:ext>
          </c:extLst>
        </c:ser>
        <c:ser>
          <c:idx val="1"/>
          <c:order val="1"/>
          <c:tx>
            <c:strRef>
              <c:f>motivazioni1!$F$28</c:f>
              <c:strCache>
                <c:ptCount val="1"/>
                <c:pt idx="0">
                  <c:v>più no ce sì</c:v>
                </c:pt>
              </c:strCache>
            </c:strRef>
          </c:tx>
          <c:spPr>
            <a:solidFill>
              <a:srgbClr val="E67959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666A">
                  <a:alpha val="4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D58-4DE9-B075-DA18248F8F0A}"/>
              </c:ext>
            </c:extLst>
          </c:dPt>
          <c:dPt>
            <c:idx val="2"/>
            <c:invertIfNegative val="0"/>
            <c:bubble3D val="0"/>
            <c:spPr>
              <a:solidFill>
                <a:srgbClr val="63666A">
                  <a:alpha val="4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D58-4DE9-B075-DA18248F8F0A}"/>
              </c:ext>
            </c:extLst>
          </c:dPt>
          <c:dPt>
            <c:idx val="4"/>
            <c:invertIfNegative val="0"/>
            <c:bubble3D val="0"/>
            <c:spPr>
              <a:solidFill>
                <a:srgbClr val="63666A">
                  <a:alpha val="4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D58-4DE9-B075-DA18248F8F0A}"/>
              </c:ext>
            </c:extLst>
          </c:dPt>
          <c:dPt>
            <c:idx val="6"/>
            <c:invertIfNegative val="0"/>
            <c:bubble3D val="0"/>
            <c:spPr>
              <a:solidFill>
                <a:srgbClr val="63666A">
                  <a:alpha val="4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D58-4DE9-B075-DA18248F8F0A}"/>
              </c:ext>
            </c:extLst>
          </c:dPt>
          <c:dPt>
            <c:idx val="8"/>
            <c:invertIfNegative val="0"/>
            <c:bubble3D val="0"/>
            <c:spPr>
              <a:solidFill>
                <a:srgbClr val="63666A">
                  <a:alpha val="4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D58-4DE9-B075-DA18248F8F0A}"/>
              </c:ext>
            </c:extLst>
          </c:dPt>
          <c:cat>
            <c:multiLvlStrRef>
              <c:f>motivazioni1!$C$29:$D$38</c:f>
              <c:multiLvlStrCache>
                <c:ptCount val="10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</c:lvl>
                <c:lvl>
                  <c:pt idx="0">
                    <c:v>Difficoltà di ricerca</c:v>
                  </c:pt>
                  <c:pt idx="2">
                    <c:v>Necessità della laurea</c:v>
                  </c:pt>
                  <c:pt idx="4">
                    <c:v>Interessi culturali</c:v>
                  </c:pt>
                  <c:pt idx="6">
                    <c:v>Guadagno</c:v>
                  </c:pt>
                  <c:pt idx="8">
                    <c:v>Prestigio</c:v>
                  </c:pt>
                </c:lvl>
              </c:multiLvlStrCache>
            </c:multiLvlStrRef>
          </c:cat>
          <c:val>
            <c:numRef>
              <c:f>motivazioni1!$F$29:$F$38</c:f>
              <c:numCache>
                <c:formatCode>0.00%</c:formatCode>
                <c:ptCount val="10"/>
                <c:pt idx="0">
                  <c:v>0.37719999999999998</c:v>
                </c:pt>
                <c:pt idx="1">
                  <c:v>0.31670000000000004</c:v>
                </c:pt>
                <c:pt idx="2">
                  <c:v>0.11539999999999999</c:v>
                </c:pt>
                <c:pt idx="3">
                  <c:v>5.1200000000000002E-2</c:v>
                </c:pt>
                <c:pt idx="4">
                  <c:v>0.1198</c:v>
                </c:pt>
                <c:pt idx="5">
                  <c:v>9.8699999999999996E-2</c:v>
                </c:pt>
                <c:pt idx="6">
                  <c:v>4.9699999999999994E-2</c:v>
                </c:pt>
                <c:pt idx="7">
                  <c:v>0.1074</c:v>
                </c:pt>
                <c:pt idx="8">
                  <c:v>0.29649999999999999</c:v>
                </c:pt>
                <c:pt idx="9">
                  <c:v>0.28850000000000003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D58-4DE9-B075-DA18248F8F0A}"/>
            </c:ext>
          </c:extLst>
        </c:ser>
        <c:ser>
          <c:idx val="2"/>
          <c:order val="2"/>
          <c:tx>
            <c:strRef>
              <c:f>motivazioni1!$G$28</c:f>
              <c:strCache>
                <c:ptCount val="1"/>
                <c:pt idx="0">
                  <c:v>più sì che no</c:v>
                </c:pt>
              </c:strCache>
            </c:strRef>
          </c:tx>
          <c:spPr>
            <a:solidFill>
              <a:srgbClr val="D14124">
                <a:alpha val="81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666A">
                  <a:alpha val="8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D58-4DE9-B075-DA18248F8F0A}"/>
              </c:ext>
            </c:extLst>
          </c:dPt>
          <c:dPt>
            <c:idx val="2"/>
            <c:invertIfNegative val="0"/>
            <c:bubble3D val="0"/>
            <c:spPr>
              <a:solidFill>
                <a:srgbClr val="63666A">
                  <a:alpha val="8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D58-4DE9-B075-DA18248F8F0A}"/>
              </c:ext>
            </c:extLst>
          </c:dPt>
          <c:dPt>
            <c:idx val="4"/>
            <c:invertIfNegative val="0"/>
            <c:bubble3D val="0"/>
            <c:spPr>
              <a:solidFill>
                <a:srgbClr val="63666A">
                  <a:alpha val="8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D58-4DE9-B075-DA18248F8F0A}"/>
              </c:ext>
            </c:extLst>
          </c:dPt>
          <c:dPt>
            <c:idx val="6"/>
            <c:invertIfNegative val="0"/>
            <c:bubble3D val="0"/>
            <c:spPr>
              <a:solidFill>
                <a:srgbClr val="63666A">
                  <a:alpha val="8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D58-4DE9-B075-DA18248F8F0A}"/>
              </c:ext>
            </c:extLst>
          </c:dPt>
          <c:dPt>
            <c:idx val="8"/>
            <c:invertIfNegative val="0"/>
            <c:bubble3D val="0"/>
            <c:spPr>
              <a:solidFill>
                <a:srgbClr val="63666A">
                  <a:alpha val="81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D58-4DE9-B075-DA18248F8F0A}"/>
              </c:ext>
            </c:extLst>
          </c:dPt>
          <c:cat>
            <c:multiLvlStrRef>
              <c:f>motivazioni1!$C$29:$D$38</c:f>
              <c:multiLvlStrCache>
                <c:ptCount val="10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</c:lvl>
                <c:lvl>
                  <c:pt idx="0">
                    <c:v>Difficoltà di ricerca</c:v>
                  </c:pt>
                  <c:pt idx="2">
                    <c:v>Necessità della laurea</c:v>
                  </c:pt>
                  <c:pt idx="4">
                    <c:v>Interessi culturali</c:v>
                  </c:pt>
                  <c:pt idx="6">
                    <c:v>Guadagno</c:v>
                  </c:pt>
                  <c:pt idx="8">
                    <c:v>Prestigio</c:v>
                  </c:pt>
                </c:lvl>
              </c:multiLvlStrCache>
            </c:multiLvlStrRef>
          </c:cat>
          <c:val>
            <c:numRef>
              <c:f>motivazioni1!$G$29:$G$38</c:f>
              <c:numCache>
                <c:formatCode>0.00%</c:formatCode>
                <c:ptCount val="10"/>
                <c:pt idx="0">
                  <c:v>0.29109999999999997</c:v>
                </c:pt>
                <c:pt idx="1">
                  <c:v>0.3861</c:v>
                </c:pt>
                <c:pt idx="2">
                  <c:v>0.34539999999999998</c:v>
                </c:pt>
                <c:pt idx="3">
                  <c:v>0.22440000000000002</c:v>
                </c:pt>
                <c:pt idx="4">
                  <c:v>0.40509999999999996</c:v>
                </c:pt>
                <c:pt idx="5">
                  <c:v>0.39340000000000003</c:v>
                </c:pt>
                <c:pt idx="6">
                  <c:v>0.3044</c:v>
                </c:pt>
                <c:pt idx="7">
                  <c:v>0.3785</c:v>
                </c:pt>
                <c:pt idx="8">
                  <c:v>0.33610000000000001</c:v>
                </c:pt>
                <c:pt idx="9">
                  <c:v>0.36549999999999999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D58-4DE9-B075-DA18248F8F0A}"/>
            </c:ext>
          </c:extLst>
        </c:ser>
        <c:ser>
          <c:idx val="3"/>
          <c:order val="3"/>
          <c:tx>
            <c:strRef>
              <c:f>motivazioni1!$H$28</c:f>
              <c:strCache>
                <c:ptCount val="1"/>
                <c:pt idx="0">
                  <c:v>decisamente sì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DD58-4DE9-B075-DA18248F8F0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DD58-4DE9-B075-DA18248F8F0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DD58-4DE9-B075-DA18248F8F0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DD58-4DE9-B075-DA18248F8F0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DD58-4DE9-B075-DA18248F8F0A}"/>
              </c:ext>
            </c:extLst>
          </c:dPt>
          <c:cat>
            <c:multiLvlStrRef>
              <c:f>motivazioni1!$C$29:$D$38</c:f>
              <c:multiLvlStrCache>
                <c:ptCount val="10"/>
                <c:lvl>
                  <c:pt idx="0">
                    <c:v>M</c:v>
                  </c:pt>
                  <c:pt idx="1">
                    <c:v>F</c:v>
                  </c:pt>
                  <c:pt idx="2">
                    <c:v>M</c:v>
                  </c:pt>
                  <c:pt idx="3">
                    <c:v>F</c:v>
                  </c:pt>
                  <c:pt idx="4">
                    <c:v>M</c:v>
                  </c:pt>
                  <c:pt idx="5">
                    <c:v>F</c:v>
                  </c:pt>
                  <c:pt idx="6">
                    <c:v>M</c:v>
                  </c:pt>
                  <c:pt idx="7">
                    <c:v>F</c:v>
                  </c:pt>
                  <c:pt idx="8">
                    <c:v>M</c:v>
                  </c:pt>
                  <c:pt idx="9">
                    <c:v>F</c:v>
                  </c:pt>
                </c:lvl>
                <c:lvl>
                  <c:pt idx="0">
                    <c:v>Difficoltà di ricerca</c:v>
                  </c:pt>
                  <c:pt idx="2">
                    <c:v>Necessità della laurea</c:v>
                  </c:pt>
                  <c:pt idx="4">
                    <c:v>Interessi culturali</c:v>
                  </c:pt>
                  <c:pt idx="6">
                    <c:v>Guadagno</c:v>
                  </c:pt>
                  <c:pt idx="8">
                    <c:v>Prestigio</c:v>
                  </c:pt>
                </c:lvl>
              </c:multiLvlStrCache>
            </c:multiLvlStrRef>
          </c:cat>
          <c:val>
            <c:numRef>
              <c:f>motivazioni1!$H$29:$H$38</c:f>
              <c:numCache>
                <c:formatCode>0.00%</c:formatCode>
                <c:ptCount val="10"/>
                <c:pt idx="0">
                  <c:v>0.13</c:v>
                </c:pt>
                <c:pt idx="1">
                  <c:v>0.1754</c:v>
                </c:pt>
                <c:pt idx="2">
                  <c:v>0.50970000000000004</c:v>
                </c:pt>
                <c:pt idx="3">
                  <c:v>0.70489999999999997</c:v>
                </c:pt>
                <c:pt idx="4">
                  <c:v>0.4506</c:v>
                </c:pt>
                <c:pt idx="5">
                  <c:v>0.50429999999999997</c:v>
                </c:pt>
                <c:pt idx="6">
                  <c:v>0.63149999999999995</c:v>
                </c:pt>
                <c:pt idx="7">
                  <c:v>0.50309999999999999</c:v>
                </c:pt>
                <c:pt idx="8">
                  <c:v>0.20269999999999999</c:v>
                </c:pt>
                <c:pt idx="9">
                  <c:v>0.20170000000000002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DD58-4DE9-B075-DA18248F8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398656"/>
        <c:axId val="1646399904"/>
      </c:barChart>
      <c:catAx>
        <c:axId val="164639865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646399904"/>
        <c:crosses val="autoZero"/>
        <c:auto val="1"/>
        <c:lblAlgn val="ctr"/>
        <c:lblOffset val="100"/>
        <c:noMultiLvlLbl val="0"/>
      </c:catAx>
      <c:valAx>
        <c:axId val="164639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6463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7D9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B4-4717-A21C-C1AB5B165D8B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B4-4717-A21C-C1AB5B165D8B}"/>
              </c:ext>
            </c:extLst>
          </c:dPt>
          <c:dPt>
            <c:idx val="2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B4-4717-A21C-C1AB5B165D8B}"/>
              </c:ext>
            </c:extLst>
          </c:dPt>
          <c:dPt>
            <c:idx val="3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B4-4717-A21C-C1AB5B165D8B}"/>
              </c:ext>
            </c:extLst>
          </c:dPt>
          <c:dPt>
            <c:idx val="4"/>
            <c:bubble3D val="0"/>
            <c:spPr>
              <a:solidFill>
                <a:srgbClr val="E67959">
                  <a:alpha val="67843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B4-4717-A21C-C1AB5B165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studenti1!$K$4:$K$8</c:f>
              <c:strCache>
                <c:ptCount val="5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</c:v>
                </c:pt>
                <c:pt idx="4">
                  <c:v>Isole</c:v>
                </c:pt>
              </c:strCache>
            </c:strRef>
          </c:cat>
          <c:val>
            <c:numRef>
              <c:f>studenti1!$M$4:$M$8</c:f>
              <c:numCache>
                <c:formatCode>0.00%</c:formatCode>
                <c:ptCount val="5"/>
                <c:pt idx="0">
                  <c:v>0.1401</c:v>
                </c:pt>
                <c:pt idx="1">
                  <c:v>0.23170000000000002</c:v>
                </c:pt>
                <c:pt idx="2">
                  <c:v>0.1452</c:v>
                </c:pt>
                <c:pt idx="3">
                  <c:v>0.37079999999999996</c:v>
                </c:pt>
                <c:pt idx="4">
                  <c:v>0.11230000000000001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B4-4717-A21C-C1AB5B165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 Neue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3C-48E6-9E33-47EDF280A90C}"/>
              </c:ext>
            </c:extLst>
          </c:dPt>
          <c:dPt>
            <c:idx val="1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3C-48E6-9E33-47EDF280A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studenti1!$P$4:$P$5</c:f>
              <c:strCache>
                <c:ptCount val="2"/>
                <c:pt idx="0">
                  <c:v>No</c:v>
                </c:pt>
                <c:pt idx="1">
                  <c:v>Sì</c:v>
                </c:pt>
              </c:strCache>
            </c:strRef>
          </c:cat>
          <c:val>
            <c:numRef>
              <c:f>studenti1!$R$4:$R$5</c:f>
              <c:numCache>
                <c:formatCode>0.00%</c:formatCode>
                <c:ptCount val="2"/>
                <c:pt idx="0">
                  <c:v>0.59870000000000001</c:v>
                </c:pt>
                <c:pt idx="1">
                  <c:v>0.40130000000000005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3C-48E6-9E33-47EDF280A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Helvetica Neue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studenti1!$C$3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D-4D8D-8781-21CD38AA4DA1}"/>
              </c:ext>
            </c:extLst>
          </c:dPt>
          <c:dPt>
            <c:idx val="1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D-4D8D-8781-21CD38AA4D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studenti1!$A$4:$A$5</c:f>
              <c:strCache>
                <c:ptCount val="2"/>
                <c:pt idx="0">
                  <c:v>Estera</c:v>
                </c:pt>
                <c:pt idx="1">
                  <c:v>Italiana</c:v>
                </c:pt>
              </c:strCache>
            </c:strRef>
          </c:cat>
          <c:val>
            <c:numRef>
              <c:f>studenti1!$C$4:$C$5</c:f>
              <c:numCache>
                <c:formatCode>0.00%</c:formatCode>
                <c:ptCount val="2"/>
                <c:pt idx="0">
                  <c:v>3.1699999999999999E-2</c:v>
                </c:pt>
                <c:pt idx="1">
                  <c:v>0.96829999999999994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AD-4D8D-8781-21CD38AA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Helvetica Neue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7-4C43-BD16-8413C20416BA}"/>
              </c:ext>
            </c:extLst>
          </c:dPt>
          <c:dPt>
            <c:idx val="1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7-4C43-BD16-8413C20416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consigli!$A$20:$A$21</c:f>
              <c:strCache>
                <c:ptCount val="2"/>
                <c:pt idx="0">
                  <c:v>aveva deciso</c:v>
                </c:pt>
                <c:pt idx="1">
                  <c:v>non aveva deciso</c:v>
                </c:pt>
              </c:strCache>
            </c:strRef>
          </c:cat>
          <c:val>
            <c:numRef>
              <c:f>consigli!$C$20:$C$21</c:f>
              <c:numCache>
                <c:formatCode>0.00%</c:formatCode>
                <c:ptCount val="2"/>
                <c:pt idx="0">
                  <c:v>0.55169999999999997</c:v>
                </c:pt>
                <c:pt idx="1">
                  <c:v>0.44829999999999998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87-4C43-BD16-8413C2041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7D9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69-4181-B3D4-72E10EA94555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69-4181-B3D4-72E10EA94555}"/>
              </c:ext>
            </c:extLst>
          </c:dPt>
          <c:dPt>
            <c:idx val="2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69-4181-B3D4-72E10EA94555}"/>
              </c:ext>
            </c:extLst>
          </c:dPt>
          <c:dPt>
            <c:idx val="3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69-4181-B3D4-72E10EA945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consigli!$G$20:$G$23</c:f>
              <c:strCache>
                <c:ptCount val="4"/>
                <c:pt idx="0">
                  <c:v>nullo</c:v>
                </c:pt>
                <c:pt idx="1">
                  <c:v>basso</c:v>
                </c:pt>
                <c:pt idx="2">
                  <c:v>medio</c:v>
                </c:pt>
                <c:pt idx="3">
                  <c:v>alto</c:v>
                </c:pt>
              </c:strCache>
            </c:strRef>
          </c:cat>
          <c:val>
            <c:numRef>
              <c:f>consigli!$I$20:$I$23</c:f>
              <c:numCache>
                <c:formatCode>0.00%</c:formatCode>
                <c:ptCount val="4"/>
                <c:pt idx="0">
                  <c:v>0.23260000000000003</c:v>
                </c:pt>
                <c:pt idx="1">
                  <c:v>0.2369</c:v>
                </c:pt>
                <c:pt idx="2">
                  <c:v>0.20860000000000001</c:v>
                </c:pt>
                <c:pt idx="3">
                  <c:v>0.32179999999999997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69-4181-B3D4-72E10EA945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D14124"/>
            </a:solidFill>
          </c:spPr>
          <c:dPt>
            <c:idx val="0"/>
            <c:bubble3D val="0"/>
            <c:spPr>
              <a:solidFill>
                <a:srgbClr val="D141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4-4D07-86A6-EBEB25AFC5FE}"/>
              </c:ext>
            </c:extLst>
          </c:dPt>
          <c:dPt>
            <c:idx val="1"/>
            <c:bubble3D val="0"/>
            <c:spPr>
              <a:solidFill>
                <a:srgbClr val="6366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4-4D07-86A6-EBEB25AFC5FE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 Neue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consigli!$A$40:$A$41</c:f>
              <c:strCache>
                <c:ptCount val="2"/>
                <c:pt idx="0">
                  <c:v>aveva deciso</c:v>
                </c:pt>
                <c:pt idx="1">
                  <c:v>non aveva deciso</c:v>
                </c:pt>
              </c:strCache>
            </c:strRef>
          </c:cat>
          <c:val>
            <c:numRef>
              <c:f>consigli!$C$40:$C$41</c:f>
              <c:numCache>
                <c:formatCode>0.00%</c:formatCode>
                <c:ptCount val="2"/>
                <c:pt idx="0">
                  <c:v>0.60299999999999998</c:v>
                </c:pt>
                <c:pt idx="1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74-4D07-86A6-EBEB25AFC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consigli!$G$40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rgbClr val="63666A"/>
            </a:solidFill>
            <a:ln>
              <a:noFill/>
            </a:ln>
            <a:effectLst/>
          </c:spPr>
          <c:invertIfNegative val="0"/>
          <c:cat>
            <c:strRef>
              <c:f>consigli!$H$39:$K$39</c:f>
              <c:strCache>
                <c:ptCount val="4"/>
                <c:pt idx="0">
                  <c:v>nulla</c:v>
                </c:pt>
                <c:pt idx="1">
                  <c:v>bassa</c:v>
                </c:pt>
                <c:pt idx="2">
                  <c:v> media</c:v>
                </c:pt>
                <c:pt idx="3">
                  <c:v>alta</c:v>
                </c:pt>
              </c:strCache>
            </c:strRef>
          </c:cat>
          <c:val>
            <c:numRef>
              <c:f>consigli!$H$40:$K$40</c:f>
              <c:numCache>
                <c:formatCode>0.00%</c:formatCode>
                <c:ptCount val="4"/>
                <c:pt idx="0">
                  <c:v>0.18870000000000001</c:v>
                </c:pt>
                <c:pt idx="1">
                  <c:v>0.21249999999999999</c:v>
                </c:pt>
                <c:pt idx="2">
                  <c:v>0.21539999999999998</c:v>
                </c:pt>
                <c:pt idx="3">
                  <c:v>0.38340000000000002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F-40AA-B92C-169683AEC6DE}"/>
            </c:ext>
          </c:extLst>
        </c:ser>
        <c:ser>
          <c:idx val="1"/>
          <c:order val="1"/>
          <c:tx>
            <c:strRef>
              <c:f>consigli!$G$41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rgbClr val="D14124"/>
            </a:solidFill>
            <a:ln>
              <a:noFill/>
            </a:ln>
            <a:effectLst/>
          </c:spPr>
          <c:invertIfNegative val="0"/>
          <c:cat>
            <c:strRef>
              <c:f>consigli!$H$39:$K$39</c:f>
              <c:strCache>
                <c:ptCount val="4"/>
                <c:pt idx="0">
                  <c:v>nulla</c:v>
                </c:pt>
                <c:pt idx="1">
                  <c:v>bassa</c:v>
                </c:pt>
                <c:pt idx="2">
                  <c:v> media</c:v>
                </c:pt>
                <c:pt idx="3">
                  <c:v>alta</c:v>
                </c:pt>
              </c:strCache>
            </c:strRef>
          </c:cat>
          <c:val>
            <c:numRef>
              <c:f>consigli!$H$41:$K$41</c:f>
              <c:numCache>
                <c:formatCode>0.00%</c:formatCode>
                <c:ptCount val="4"/>
                <c:pt idx="0">
                  <c:v>0.22769999999999999</c:v>
                </c:pt>
                <c:pt idx="1">
                  <c:v>0.2346</c:v>
                </c:pt>
                <c:pt idx="2">
                  <c:v>0.20440000000000003</c:v>
                </c:pt>
                <c:pt idx="3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F-40AA-B92C-169683AEC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1400000"/>
        <c:axId val="1641402496"/>
      </c:barChart>
      <c:catAx>
        <c:axId val="164140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641402496"/>
        <c:crosses val="autoZero"/>
        <c:auto val="1"/>
        <c:lblAlgn val="ctr"/>
        <c:lblOffset val="100"/>
        <c:noMultiLvlLbl val="0"/>
      </c:catAx>
      <c:valAx>
        <c:axId val="164140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6414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orientamento1!$B$24</c:f>
              <c:strCache>
                <c:ptCount val="1"/>
                <c:pt idx="0">
                  <c:v>Canale non utilizzato</c:v>
                </c:pt>
              </c:strCache>
            </c:strRef>
          </c:tx>
          <c:spPr>
            <a:solidFill>
              <a:srgbClr val="F7D90D">
                <a:alpha val="21000"/>
              </a:srgbClr>
            </a:solidFill>
            <a:ln>
              <a:noFill/>
            </a:ln>
            <a:effectLst/>
          </c:spPr>
          <c:invertIfNegative val="0"/>
          <c:cat>
            <c:strRef>
              <c:f>orientamento1!$A$25:$A$28</c:f>
              <c:strCache>
                <c:ptCount val="4"/>
                <c:pt idx="0">
                  <c:v>Insegnanti</c:v>
                </c:pt>
                <c:pt idx="1">
                  <c:v>Coetanei</c:v>
                </c:pt>
                <c:pt idx="2">
                  <c:v>Genitori</c:v>
                </c:pt>
                <c:pt idx="3">
                  <c:v>Universitari</c:v>
                </c:pt>
              </c:strCache>
            </c:strRef>
          </c:cat>
          <c:val>
            <c:numRef>
              <c:f>orientamento1!$B$25:$B$28</c:f>
              <c:numCache>
                <c:formatCode>0.00%</c:formatCode>
                <c:ptCount val="4"/>
                <c:pt idx="0">
                  <c:v>0.33810000000000001</c:v>
                </c:pt>
                <c:pt idx="1">
                  <c:v>0.19539999999999999</c:v>
                </c:pt>
                <c:pt idx="2">
                  <c:v>0.18179999999999999</c:v>
                </c:pt>
                <c:pt idx="3">
                  <c:v>0.25009999999999999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B-4226-BA1E-088D20F54587}"/>
            </c:ext>
          </c:extLst>
        </c:ser>
        <c:ser>
          <c:idx val="1"/>
          <c:order val="1"/>
          <c:tx>
            <c:strRef>
              <c:f>orientamento1!$C$24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rgbClr val="F7D90D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orientamento1!$A$25:$A$28</c:f>
              <c:strCache>
                <c:ptCount val="4"/>
                <c:pt idx="0">
                  <c:v>Insegnanti</c:v>
                </c:pt>
                <c:pt idx="1">
                  <c:v>Coetanei</c:v>
                </c:pt>
                <c:pt idx="2">
                  <c:v>Genitori</c:v>
                </c:pt>
                <c:pt idx="3">
                  <c:v>Universitari</c:v>
                </c:pt>
              </c:strCache>
            </c:strRef>
          </c:cat>
          <c:val>
            <c:numRef>
              <c:f>orientamento1!$C$25:$C$28</c:f>
              <c:numCache>
                <c:formatCode>0.00%</c:formatCode>
                <c:ptCount val="4"/>
                <c:pt idx="0">
                  <c:v>0.37709999999999999</c:v>
                </c:pt>
                <c:pt idx="1">
                  <c:v>0.29620000000000002</c:v>
                </c:pt>
                <c:pt idx="2">
                  <c:v>0.32469999999999999</c:v>
                </c:pt>
                <c:pt idx="3">
                  <c:v>0.25719999999999998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B-4226-BA1E-088D20F54587}"/>
            </c:ext>
          </c:extLst>
        </c:ser>
        <c:ser>
          <c:idx val="2"/>
          <c:order val="2"/>
          <c:tx>
            <c:strRef>
              <c:f>orientamento1!$D$24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rgbClr val="F7D90D"/>
            </a:solidFill>
            <a:ln>
              <a:noFill/>
            </a:ln>
            <a:effectLst/>
          </c:spPr>
          <c:invertIfNegative val="0"/>
          <c:cat>
            <c:strRef>
              <c:f>orientamento1!$A$25:$A$28</c:f>
              <c:strCache>
                <c:ptCount val="4"/>
                <c:pt idx="0">
                  <c:v>Insegnanti</c:v>
                </c:pt>
                <c:pt idx="1">
                  <c:v>Coetanei</c:v>
                </c:pt>
                <c:pt idx="2">
                  <c:v>Genitori</c:v>
                </c:pt>
                <c:pt idx="3">
                  <c:v>Universitari</c:v>
                </c:pt>
              </c:strCache>
            </c:strRef>
          </c:cat>
          <c:val>
            <c:numRef>
              <c:f>orientamento1!$D$25:$D$28</c:f>
              <c:numCache>
                <c:formatCode>0.00%</c:formatCode>
                <c:ptCount val="4"/>
                <c:pt idx="0">
                  <c:v>0.2848</c:v>
                </c:pt>
                <c:pt idx="1">
                  <c:v>0.50840000000000007</c:v>
                </c:pt>
                <c:pt idx="2">
                  <c:v>0.49349999999999999</c:v>
                </c:pt>
                <c:pt idx="3">
                  <c:v>0.49270000000000003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B-4226-BA1E-088D20F54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0619872"/>
        <c:axId val="1720644416"/>
      </c:barChart>
      <c:catAx>
        <c:axId val="172061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720644416"/>
        <c:crosses val="autoZero"/>
        <c:auto val="1"/>
        <c:lblAlgn val="ctr"/>
        <c:lblOffset val="100"/>
        <c:noMultiLvlLbl val="0"/>
      </c:catAx>
      <c:valAx>
        <c:axId val="172064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pPr>
            <a:endParaRPr lang="it-IT"/>
          </a:p>
        </c:txPr>
        <c:crossAx val="17206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Helvetica Neue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C68A3-539B-614C-AEED-9F3672566120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7824B-A553-014E-91C5-21C7C50A6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26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825F9-C3E2-E147-B6D3-335C60204E3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AB75-C383-C444-BAD8-6C37ACA013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Attrae capitale umano dal sud e dalle isole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8AB75-C383-C444-BAD8-6C37ACA0136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57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ruolo di influenza delle insegnanti è invece penalizzante per le ragazze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8AB75-C383-C444-BAD8-6C37ACA0136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474341" y="2493698"/>
            <a:ext cx="8231383" cy="4013942"/>
          </a:xfrm>
          <a:prstGeom prst="rect">
            <a:avLst/>
          </a:prstGeom>
          <a:solidFill>
            <a:srgbClr val="EB30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0000" y="2988000"/>
            <a:ext cx="6400800" cy="1080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4480"/>
              </a:lnSpc>
              <a:defRPr sz="44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000" y="4392000"/>
            <a:ext cx="6400800" cy="626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20"/>
              </a:lnSpc>
              <a:buNone/>
              <a:defRPr sz="3000">
                <a:solidFill>
                  <a:srgbClr val="FFFFFF"/>
                </a:solidFill>
                <a:latin typeface="Helvetica Neue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51" y="176196"/>
            <a:ext cx="4944963" cy="32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</p:spPr>
        <p:txBody>
          <a:bodyPr anchor="t" anchorCtr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0F8B7D7-B5E3-644D-9856-CC0934E6905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Immagine 10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1440000" y="6306345"/>
            <a:ext cx="932895" cy="365125"/>
          </a:xfrm>
          <a:prstGeom prst="rect">
            <a:avLst/>
          </a:prstGeom>
        </p:spPr>
        <p:txBody>
          <a:bodyPr anchor="t" anchorCtr="0"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gg/mm/</a:t>
            </a:r>
            <a:r>
              <a:rPr lang="it-IT" dirty="0" err="1"/>
              <a:t>aaaa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</p:spPr>
        <p:txBody>
          <a:bodyPr anchor="t" anchorCtr="0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Nome insegnamento</a:t>
            </a:r>
          </a:p>
        </p:txBody>
      </p:sp>
    </p:spTree>
    <p:extLst>
      <p:ext uri="{BB962C8B-B14F-4D97-AF65-F5344CB8AC3E}">
        <p14:creationId xmlns:p14="http://schemas.microsoft.com/office/powerpoint/2010/main" val="362647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</p:spPr>
        <p:txBody>
          <a:bodyPr anchor="ctr" anchorCtr="0"/>
          <a:lstStyle>
            <a:lvl1pPr>
              <a:defRPr b="1" i="0">
                <a:latin typeface="Helvetica Neue"/>
                <a:cs typeface="Helvetica Neue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 algn="just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1440000" y="6306345"/>
            <a:ext cx="932895" cy="365125"/>
          </a:xfrm>
          <a:prstGeom prst="rect">
            <a:avLst/>
          </a:prstGeom>
        </p:spPr>
        <p:txBody>
          <a:bodyPr anchor="t" anchorCtr="0"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gg/mm/</a:t>
            </a:r>
            <a:r>
              <a:rPr lang="it-IT" dirty="0" err="1"/>
              <a:t>aaaa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</p:spPr>
        <p:txBody>
          <a:bodyPr anchor="t" anchorCtr="0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it-IT" dirty="0"/>
              <a:t>Nome insegnamento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</p:spPr>
        <p:txBody>
          <a:bodyPr anchor="t" anchorCtr="0"/>
          <a:lstStyle>
            <a:lvl1pPr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0F8B7D7-B5E3-644D-9856-CC0934E6905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600" b="0" i="0">
                <a:solidFill>
                  <a:srgbClr val="595959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9" name="Immagine 8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4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more365.sharepoint.com/sites/Unimoredat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2B452F2-7C9E-4D68-846A-18C2E61A0D60}"/>
              </a:ext>
            </a:extLst>
          </p:cNvPr>
          <p:cNvSpPr/>
          <p:nvPr/>
        </p:nvSpPr>
        <p:spPr>
          <a:xfrm>
            <a:off x="363894" y="2123385"/>
            <a:ext cx="8462865" cy="4252829"/>
          </a:xfrm>
          <a:prstGeom prst="rect">
            <a:avLst/>
          </a:prstGeom>
          <a:solidFill>
            <a:srgbClr val="D14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2596B8F-7E00-4A04-8E1A-DEFCCC11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158" y="2796249"/>
            <a:ext cx="7598336" cy="1265501"/>
          </a:xfrm>
        </p:spPr>
        <p:txBody>
          <a:bodyPr/>
          <a:lstStyle/>
          <a:p>
            <a:r>
              <a:rPr lang="it-IT" sz="4800" dirty="0"/>
              <a:t>Istruzione, diseguaglianze e politiche pubbliche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32CED0B-6EFE-4B09-8710-73C87AC92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85" y="5030006"/>
            <a:ext cx="7598336" cy="626400"/>
          </a:xfrm>
        </p:spPr>
        <p:txBody>
          <a:bodyPr/>
          <a:lstStyle/>
          <a:p>
            <a:r>
              <a:rPr lang="it-IT" sz="2000" i="1" dirty="0">
                <a:latin typeface="+mn-lt"/>
              </a:rPr>
              <a:t>A cura di Fabrizio Patriarca (</a:t>
            </a:r>
            <a:r>
              <a:rPr lang="it-IT" sz="2000" i="1" dirty="0" err="1">
                <a:latin typeface="+mn-lt"/>
              </a:rPr>
              <a:t>Unimore</a:t>
            </a:r>
            <a:r>
              <a:rPr lang="it-IT" sz="2000" i="1" dirty="0">
                <a:latin typeface="+mn-lt"/>
              </a:rPr>
              <a:t>) e Chiara Giovinazzo (</a:t>
            </a:r>
            <a:r>
              <a:rPr lang="it-IT" sz="2000" i="1" dirty="0" err="1">
                <a:latin typeface="+mn-lt"/>
              </a:rPr>
              <a:t>Unimore</a:t>
            </a:r>
            <a:r>
              <a:rPr lang="it-IT" sz="2000" i="1" dirty="0">
                <a:latin typeface="+mn-lt"/>
              </a:rPr>
              <a:t>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0BF1E2-7028-4B1F-A36B-26745585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85" y="571518"/>
            <a:ext cx="3470915" cy="1250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24A619-CFF4-446C-9E9C-B35A5F563397}"/>
              </a:ext>
            </a:extLst>
          </p:cNvPr>
          <p:cNvSpPr txBox="1"/>
          <p:nvPr/>
        </p:nvSpPr>
        <p:spPr>
          <a:xfrm>
            <a:off x="4572000" y="909791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63666A"/>
                </a:solidFill>
                <a:latin typeface="Helvetica Neue"/>
              </a:rPr>
              <a:t>Dipartimento di Economia Marco Biagi</a:t>
            </a:r>
          </a:p>
        </p:txBody>
      </p:sp>
    </p:spTree>
    <p:extLst>
      <p:ext uri="{BB962C8B-B14F-4D97-AF65-F5344CB8AC3E}">
        <p14:creationId xmlns:p14="http://schemas.microsoft.com/office/powerpoint/2010/main" val="37034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II. Applicazione:  facoltà STEM e gender gap – canali di influenza esterni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E2E8B-0845-4365-A489-8C4647121436}"/>
              </a:ext>
            </a:extLst>
          </p:cNvPr>
          <p:cNvSpPr txBox="1"/>
          <p:nvPr/>
        </p:nvSpPr>
        <p:spPr>
          <a:xfrm>
            <a:off x="5197198" y="1865416"/>
            <a:ext cx="361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Canali di influenza scelta della facoltà (STEM , donne</a:t>
            </a:r>
            <a:r>
              <a:rPr lang="it-IT" sz="1400" b="1" baseline="0" dirty="0">
                <a:solidFill>
                  <a:sysClr val="windowText" lastClr="000000"/>
                </a:solidFill>
                <a:latin typeface="Helvetica Neue"/>
              </a:rPr>
              <a:t> vs uomini)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7E453-AB98-4A69-AB2E-B3834A7FE928}"/>
              </a:ext>
            </a:extLst>
          </p:cNvPr>
          <p:cNvSpPr txBox="1"/>
          <p:nvPr/>
        </p:nvSpPr>
        <p:spPr>
          <a:xfrm>
            <a:off x="-231027" y="1992940"/>
            <a:ext cx="498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Canali di influenza scelta della facoltà</a:t>
            </a:r>
            <a:endParaRPr lang="it-IT" sz="1400" b="1" baseline="0" dirty="0">
              <a:solidFill>
                <a:sysClr val="windowText" lastClr="000000"/>
              </a:solidFill>
              <a:latin typeface="Helvetica Neue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45F6968-1C0E-443E-8F94-17C870403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84993"/>
              </p:ext>
            </p:extLst>
          </p:nvPr>
        </p:nvGraphicFramePr>
        <p:xfrm>
          <a:off x="328772" y="2828026"/>
          <a:ext cx="4118885" cy="2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ED7680B-DCFA-4145-A846-806934D7B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049962"/>
              </p:ext>
            </p:extLst>
          </p:nvPr>
        </p:nvGraphicFramePr>
        <p:xfrm>
          <a:off x="4530725" y="2373315"/>
          <a:ext cx="4531082" cy="312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4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II. Applicazione:  facoltà STEM e gender gap – motivi della scelta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C9C18-74A5-496B-A18F-AA0EC2C27E70}"/>
              </a:ext>
            </a:extLst>
          </p:cNvPr>
          <p:cNvSpPr txBox="1"/>
          <p:nvPr/>
        </p:nvSpPr>
        <p:spPr>
          <a:xfrm>
            <a:off x="1221750" y="1721484"/>
            <a:ext cx="2157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Motivi di scelta </a:t>
            </a:r>
            <a:r>
              <a:rPr lang="it-IT" sz="1400" b="1" baseline="0" dirty="0">
                <a:solidFill>
                  <a:sysClr val="windowText" lastClr="000000"/>
                </a:solidFill>
                <a:latin typeface="Helvetica Neue"/>
              </a:rPr>
              <a:t>facoltà</a:t>
            </a:r>
            <a:endParaRPr lang="it-IT" sz="1400" b="1" dirty="0">
              <a:latin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8A1D7-A839-427E-B893-95F879DC3D58}"/>
              </a:ext>
            </a:extLst>
          </p:cNvPr>
          <p:cNvSpPr txBox="1"/>
          <p:nvPr/>
        </p:nvSpPr>
        <p:spPr>
          <a:xfrm>
            <a:off x="5625910" y="1613762"/>
            <a:ext cx="637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Motivi di scelta facoltà </a:t>
            </a:r>
          </a:p>
          <a:p>
            <a:pPr algn="just"/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(STEM , donne</a:t>
            </a:r>
            <a:r>
              <a:rPr lang="it-IT" sz="1400" b="1" baseline="0" dirty="0">
                <a:solidFill>
                  <a:sysClr val="windowText" lastClr="000000"/>
                </a:solidFill>
                <a:latin typeface="Helvetica Neue"/>
              </a:rPr>
              <a:t> vs uomini)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84E44A-324C-4C2E-A359-851CFF14F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63762"/>
              </p:ext>
            </p:extLst>
          </p:nvPr>
        </p:nvGraphicFramePr>
        <p:xfrm>
          <a:off x="308225" y="2804860"/>
          <a:ext cx="4119938" cy="211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37C6C25-8B15-4FF0-BE8B-B2A199354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486660"/>
              </p:ext>
            </p:extLst>
          </p:nvPr>
        </p:nvGraphicFramePr>
        <p:xfrm>
          <a:off x="4561726" y="2258759"/>
          <a:ext cx="4582274" cy="341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3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II. Applicazione:  facoltà STEM e gender gap – i primi risultati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6809-F99C-45C1-8FEA-269C65088E94}"/>
              </a:ext>
            </a:extLst>
          </p:cNvPr>
          <p:cNvSpPr txBox="1"/>
          <p:nvPr/>
        </p:nvSpPr>
        <p:spPr>
          <a:xfrm>
            <a:off x="452063" y="1417834"/>
            <a:ext cx="823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it-IT" dirty="0">
                <a:latin typeface="Helvetica Neue"/>
              </a:rPr>
              <a:t>Influenza incrociata delle variabili di background su scelta STEM: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C18F0-333F-4E84-9EE2-9F885F0CF008}"/>
              </a:ext>
            </a:extLst>
          </p:cNvPr>
          <p:cNvSpPr txBox="1"/>
          <p:nvPr/>
        </p:nvSpPr>
        <p:spPr>
          <a:xfrm>
            <a:off x="976045" y="2024009"/>
            <a:ext cx="6551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 Neue"/>
              </a:rPr>
              <a:t>Maggiore influenza dell’occupazione rispetto al titolo di studio;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 Neue"/>
              </a:rPr>
              <a:t>Un elevato status occupazionale della madre ha effetto positivo sul figlio maschio e negativo sulla figlia femmina.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F5052-BC6C-4BDE-ADFE-44A7F0CAF6BC}"/>
              </a:ext>
            </a:extLst>
          </p:cNvPr>
          <p:cNvSpPr txBox="1"/>
          <p:nvPr/>
        </p:nvSpPr>
        <p:spPr>
          <a:xfrm>
            <a:off x="452063" y="3429000"/>
            <a:ext cx="756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 Neue"/>
              </a:rPr>
              <a:t>II.    Canali di influenza differenti per figli di laureati e non laureati: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A4811-E83D-47C8-8374-9747A885290B}"/>
              </a:ext>
            </a:extLst>
          </p:cNvPr>
          <p:cNvSpPr txBox="1"/>
          <p:nvPr/>
        </p:nvSpPr>
        <p:spPr>
          <a:xfrm>
            <a:off x="976045" y="4058292"/>
            <a:ext cx="729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 Neue"/>
              </a:rPr>
              <a:t>Elevata influenza dei genitori in entrambi i casi;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 Neue"/>
              </a:rPr>
              <a:t>Influenza positiva  degli insegnanti sui ragazzi su figli di non laureati;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 Neue"/>
              </a:rPr>
              <a:t>Influenza negativa dei coetanei e delle sulle ragazze;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Helvetica Neue"/>
              </a:rPr>
              <a:t>Influenza positiva universitari su ragazze per le figlie di non laureati.</a:t>
            </a:r>
          </a:p>
        </p:txBody>
      </p:sp>
    </p:spTree>
    <p:extLst>
      <p:ext uri="{BB962C8B-B14F-4D97-AF65-F5344CB8AC3E}">
        <p14:creationId xmlns:p14="http://schemas.microsoft.com/office/powerpoint/2010/main" val="29791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Eventi in programma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48E92-3963-4645-B512-00E31291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6" y="1654140"/>
            <a:ext cx="8275834" cy="3647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29C99-0EDD-4452-B355-6E493585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5" y="2994198"/>
            <a:ext cx="2271907" cy="12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A2B452F2-7C9E-4D68-846A-18C2E61A0D60}"/>
              </a:ext>
            </a:extLst>
          </p:cNvPr>
          <p:cNvSpPr/>
          <p:nvPr/>
        </p:nvSpPr>
        <p:spPr>
          <a:xfrm>
            <a:off x="340567" y="2284847"/>
            <a:ext cx="8462865" cy="4245428"/>
          </a:xfrm>
          <a:prstGeom prst="rect">
            <a:avLst/>
          </a:prstGeom>
          <a:solidFill>
            <a:srgbClr val="D141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2596B8F-7E00-4A04-8E1A-DEFCCC11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32" y="3034717"/>
            <a:ext cx="7598336" cy="1265501"/>
          </a:xfrm>
        </p:spPr>
        <p:txBody>
          <a:bodyPr/>
          <a:lstStyle/>
          <a:p>
            <a:pPr algn="ctr"/>
            <a:r>
              <a:rPr lang="it-IT" sz="4800" dirty="0"/>
              <a:t>GRAZIE PER L’ATTENZIONE !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32CED0B-6EFE-4B09-8710-73C87AC92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832" y="4531872"/>
            <a:ext cx="7598336" cy="975076"/>
          </a:xfrm>
        </p:spPr>
        <p:txBody>
          <a:bodyPr/>
          <a:lstStyle/>
          <a:p>
            <a:pPr algn="ctr"/>
            <a:r>
              <a:rPr lang="it-IT" sz="2000" i="1" dirty="0">
                <a:latin typeface="Helvetica Neue"/>
              </a:rPr>
              <a:t>fabrizio.patriarca@unimore.it</a:t>
            </a:r>
          </a:p>
          <a:p>
            <a:pPr algn="ctr"/>
            <a:r>
              <a:rPr lang="it-IT" sz="2000" i="1" dirty="0">
                <a:latin typeface="Helvetica Neue"/>
              </a:rPr>
              <a:t>chiara.giovinazzo@unimore.it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0BF1E2-7028-4B1F-A36B-26745585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85" y="571518"/>
            <a:ext cx="3470915" cy="1250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05D8E-0C0A-449C-B334-DBDFA9F7D1FA}"/>
              </a:ext>
            </a:extLst>
          </p:cNvPr>
          <p:cNvSpPr txBox="1"/>
          <p:nvPr/>
        </p:nvSpPr>
        <p:spPr>
          <a:xfrm>
            <a:off x="4572000" y="904245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63666A"/>
                </a:solidFill>
                <a:latin typeface="Helvetica Neue"/>
              </a:rPr>
              <a:t>Dipartimento di Economia Marco Biagi</a:t>
            </a:r>
          </a:p>
        </p:txBody>
      </p:sp>
    </p:spTree>
    <p:extLst>
      <p:ext uri="{BB962C8B-B14F-4D97-AF65-F5344CB8AC3E}">
        <p14:creationId xmlns:p14="http://schemas.microsoft.com/office/powerpoint/2010/main" val="24682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Il progetto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97489-C931-46E2-88DA-4517FB90CE2A}"/>
              </a:ext>
            </a:extLst>
          </p:cNvPr>
          <p:cNvSpPr txBox="1"/>
          <p:nvPr/>
        </p:nvSpPr>
        <p:spPr>
          <a:xfrm>
            <a:off x="400691" y="3776197"/>
            <a:ext cx="803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Helvetica Neue"/>
              </a:rPr>
              <a:t>Fonti</a:t>
            </a:r>
            <a:r>
              <a:rPr lang="it-IT" b="1" dirty="0">
                <a:latin typeface="Helvetica Neue"/>
              </a:rPr>
              <a:t> di dati: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D0A52-3A43-4AF2-A83A-C9CF293A9E06}"/>
              </a:ext>
            </a:extLst>
          </p:cNvPr>
          <p:cNvSpPr txBox="1"/>
          <p:nvPr/>
        </p:nvSpPr>
        <p:spPr>
          <a:xfrm>
            <a:off x="308224" y="2171403"/>
            <a:ext cx="806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Helvetica Neue"/>
              </a:rPr>
              <a:t>Obiettivi: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2E9A0-23F2-404F-9FE7-E906A700C685}"/>
              </a:ext>
            </a:extLst>
          </p:cNvPr>
          <p:cNvSpPr txBox="1"/>
          <p:nvPr/>
        </p:nvSpPr>
        <p:spPr>
          <a:xfrm>
            <a:off x="369869" y="2475669"/>
            <a:ext cx="8034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Supportare le funzioni interne di Ateneo di programmazione, orientamento, tutoraggio e placement;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Realizzare ricerche su istruzione e mercato del lavoro;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Fornire indicatori utili agli attori delle politiche del territorio.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47924-D269-46F5-9124-7762DE732C68}"/>
              </a:ext>
            </a:extLst>
          </p:cNvPr>
          <p:cNvSpPr txBox="1"/>
          <p:nvPr/>
        </p:nvSpPr>
        <p:spPr>
          <a:xfrm>
            <a:off x="400256" y="4146979"/>
            <a:ext cx="8224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Carriera studenti di fonte Esse3 – informazioni su carriera universitaria e istituto di provenienza;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Questionari </a:t>
            </a:r>
            <a:r>
              <a:rPr lang="it-IT" sz="1400" dirty="0" err="1">
                <a:latin typeface="Helvetica Neue"/>
              </a:rPr>
              <a:t>AlmaLaurea</a:t>
            </a:r>
            <a:r>
              <a:rPr lang="it-IT" sz="1400" dirty="0">
                <a:latin typeface="Helvetica Neue"/>
              </a:rPr>
              <a:t> in ingresso, alla laurea, a 1, 3 e 5 anni dalla laurea – informazioni su background familiare, aspettative alla laurea e successivi percorsi nel mondo del lavoro;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Dati relativi ai test di ingresso degli immatricolati;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Dati dei questionari sugli stage degli studenti e delle aziende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Dati amministrativi sul mercato del lavoro (COB) – work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Dati pubblici sugli istituti superiori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Helvetica Neue"/>
              </a:rPr>
              <a:t>Dati sui docenti dal sistema informatico di Ateneo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0F216-07B8-43AF-869B-7F90346AAA03}"/>
              </a:ext>
            </a:extLst>
          </p:cNvPr>
          <p:cNvSpPr txBox="1"/>
          <p:nvPr/>
        </p:nvSpPr>
        <p:spPr>
          <a:xfrm>
            <a:off x="308224" y="1243144"/>
            <a:ext cx="850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sz="1600" b="1" dirty="0">
                <a:latin typeface="Helvetica Neue"/>
              </a:rPr>
              <a:t>Database di integrazione di fonti amministrative e campionarie dell’Università di Modena e Reggio Emilia di dati individuali dal 2000 in poi</a:t>
            </a:r>
          </a:p>
        </p:txBody>
      </p:sp>
    </p:spTree>
    <p:extLst>
      <p:ext uri="{BB962C8B-B14F-4D97-AF65-F5344CB8AC3E}">
        <p14:creationId xmlns:p14="http://schemas.microsoft.com/office/powerpoint/2010/main" val="30665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Il cruscotto interattivo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433F0-6963-410C-9DDF-E3B19734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7" y="1869359"/>
            <a:ext cx="7787812" cy="4182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53E31-51DD-4864-84C3-37798992A9AB}"/>
              </a:ext>
            </a:extLst>
          </p:cNvPr>
          <p:cNvSpPr txBox="1"/>
          <p:nvPr/>
        </p:nvSpPr>
        <p:spPr>
          <a:xfrm>
            <a:off x="308225" y="1500027"/>
            <a:ext cx="517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dashboard </a:t>
            </a:r>
            <a:r>
              <a:rPr lang="it-IT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Unimore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3982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8B7D7-B5E3-644D-9856-CC0934E69055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Neue Ligh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 Neue Light"/>
              <a:ea typeface="+mn-ea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Neue Light"/>
                <a:ea typeface="+mn-ea"/>
              </a:rPr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Neue Light"/>
                <a:ea typeface="+mn-ea"/>
              </a:rPr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Unimoredata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Il cruscotto interattivo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6EFB4C4-6722-C1E5-3708-874FAB45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1390910"/>
            <a:ext cx="2254366" cy="5143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8EE1CF9-8835-88DE-2F36-4382BD8B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8" y="2115879"/>
            <a:ext cx="8197702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8B7D7-B5E3-644D-9856-CC0934E69055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Neue Ligh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 Neue Light"/>
              <a:ea typeface="+mn-ea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Neue Light"/>
                <a:ea typeface="+mn-ea"/>
              </a:rPr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Neue Light"/>
                <a:ea typeface="+mn-ea"/>
              </a:rPr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Unimoredata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D1412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Il cruscotto interattivo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92E90E-5F8A-B812-743A-21A3D10A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6" y="1365384"/>
            <a:ext cx="2260716" cy="5334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DFB9364-13E7-8531-B434-AA33C4AE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6" y="2083878"/>
            <a:ext cx="8264804" cy="39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7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65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I. Applicazione:  gli studenti Universitari a Modena – da dove vengono?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4853A9B-95CA-443D-B6C1-E2E2C2598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90029"/>
              </p:ext>
            </p:extLst>
          </p:nvPr>
        </p:nvGraphicFramePr>
        <p:xfrm>
          <a:off x="5385014" y="1568787"/>
          <a:ext cx="2681482" cy="188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286792A-376C-4BDD-9C41-E147923A4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1574"/>
              </p:ext>
            </p:extLst>
          </p:nvPr>
        </p:nvGraphicFramePr>
        <p:xfrm>
          <a:off x="996112" y="4321132"/>
          <a:ext cx="2466279" cy="205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55ED49A-FBA6-4258-B17B-6AC4A3FEE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977601"/>
              </p:ext>
            </p:extLst>
          </p:nvPr>
        </p:nvGraphicFramePr>
        <p:xfrm>
          <a:off x="5536717" y="4239629"/>
          <a:ext cx="2378075" cy="188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CA60EC1-E24F-46F4-A955-F5A10ACE1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84214"/>
              </p:ext>
            </p:extLst>
          </p:nvPr>
        </p:nvGraphicFramePr>
        <p:xfrm>
          <a:off x="780909" y="1548200"/>
          <a:ext cx="2681482" cy="18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0E61F3-3346-4DE5-AB0B-37923EE30A68}"/>
              </a:ext>
            </a:extLst>
          </p:cNvPr>
          <p:cNvSpPr txBox="1"/>
          <p:nvPr/>
        </p:nvSpPr>
        <p:spPr>
          <a:xfrm>
            <a:off x="966055" y="123901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Helvetica Neue"/>
              </a:rPr>
              <a:t>Studenti per cittadinanza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92942-E1AF-4538-BF29-B831F46D245D}"/>
              </a:ext>
            </a:extLst>
          </p:cNvPr>
          <p:cNvSpPr txBox="1"/>
          <p:nvPr/>
        </p:nvSpPr>
        <p:spPr>
          <a:xfrm>
            <a:off x="5688421" y="1134879"/>
            <a:ext cx="237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Helvetica Neue"/>
              </a:rPr>
              <a:t>Studenti per distanza dalla sede universitaria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C5221-5536-498F-8388-F626F0ABDA49}"/>
              </a:ext>
            </a:extLst>
          </p:cNvPr>
          <p:cNvSpPr txBox="1"/>
          <p:nvPr/>
        </p:nvSpPr>
        <p:spPr>
          <a:xfrm>
            <a:off x="996111" y="3722359"/>
            <a:ext cx="246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Helvetica Neue"/>
              </a:rPr>
              <a:t>Fuorisede per provenienza geografica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C26AE-604A-4D38-957A-B734160391CA}"/>
              </a:ext>
            </a:extLst>
          </p:cNvPr>
          <p:cNvSpPr txBox="1"/>
          <p:nvPr/>
        </p:nvSpPr>
        <p:spPr>
          <a:xfrm>
            <a:off x="5711668" y="3722359"/>
            <a:ext cx="270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Helvetica Neue"/>
              </a:rPr>
              <a:t>Fuorisede e pendolari per scelta di abitare in città</a:t>
            </a:r>
          </a:p>
        </p:txBody>
      </p:sp>
    </p:spTree>
    <p:extLst>
      <p:ext uri="{BB962C8B-B14F-4D97-AF65-F5344CB8AC3E}">
        <p14:creationId xmlns:p14="http://schemas.microsoft.com/office/powerpoint/2010/main" val="286399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I. Applicazione:  gli studenti Universitari a Modena – dove vivono?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26ADAA-55DB-B921-64E5-53CC580D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1180317"/>
            <a:ext cx="8272130" cy="50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5" y="349321"/>
            <a:ext cx="850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Linee di ricerca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A96FF-0FC2-407F-A8CA-58B0E73FBD50}"/>
              </a:ext>
            </a:extLst>
          </p:cNvPr>
          <p:cNvSpPr txBox="1"/>
          <p:nvPr/>
        </p:nvSpPr>
        <p:spPr>
          <a:xfrm>
            <a:off x="390417" y="1562963"/>
            <a:ext cx="8296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 Neue"/>
              </a:rPr>
              <a:t>Impatto del Covid-19 sugli studenti universitari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 Neue"/>
              </a:rPr>
              <a:t>Performance dei laureati nei primi anni sul mercato del lavoro e mobilità intergenerazionale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 Neue"/>
              </a:rPr>
              <a:t>Ruolo del genere e dell’etnia nell’istruzione terziaria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 Neue"/>
              </a:rPr>
              <a:t>Competenze sviluppate dai laureati/e </a:t>
            </a:r>
            <a:r>
              <a:rPr lang="it-IT" dirty="0" err="1">
                <a:latin typeface="Helvetica Neue"/>
              </a:rPr>
              <a:t>e</a:t>
            </a:r>
            <a:r>
              <a:rPr lang="it-IT" dirty="0">
                <a:latin typeface="Helvetica Neue"/>
              </a:rPr>
              <a:t> skill-mismatch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 Neue"/>
              </a:rPr>
              <a:t>Effetto dei cognomi e delle similarità studenti-professori sui risultati universitari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Helvetica Neue"/>
              </a:rPr>
              <a:t>Impronta ecologica degli studenti universitari sul 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82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B7D7-B5E3-644D-9856-CC0934E6905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05/05/2023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Istruzione, diseguaglianze e politiche pubbliche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B1695-EE45-4751-8801-1D8E7A5D4176}"/>
              </a:ext>
            </a:extLst>
          </p:cNvPr>
          <p:cNvSpPr txBox="1"/>
          <p:nvPr/>
        </p:nvSpPr>
        <p:spPr>
          <a:xfrm>
            <a:off x="308224" y="349321"/>
            <a:ext cx="8712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D14124"/>
                </a:solidFill>
                <a:latin typeface="Helvetica Neue"/>
              </a:rPr>
              <a:t>Unimoredata</a:t>
            </a:r>
            <a:r>
              <a:rPr lang="it-IT" sz="2800" b="1" dirty="0">
                <a:solidFill>
                  <a:srgbClr val="D14124"/>
                </a:solidFill>
                <a:latin typeface="Helvetica Neue"/>
              </a:rPr>
              <a:t> </a:t>
            </a:r>
          </a:p>
          <a:p>
            <a:r>
              <a:rPr lang="it-IT" b="1" dirty="0">
                <a:solidFill>
                  <a:srgbClr val="D14124"/>
                </a:solidFill>
                <a:latin typeface="Helvetica Neue"/>
              </a:rPr>
              <a:t>II. Applicazione:  facoltà STEM e gender gap – scelta autonoma o influenze  esterne?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53C187E-60E4-4B66-BF3C-DBEEBAA5E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964180"/>
              </p:ext>
            </p:extLst>
          </p:nvPr>
        </p:nvGraphicFramePr>
        <p:xfrm>
          <a:off x="1099763" y="1882888"/>
          <a:ext cx="2450101" cy="189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94CC58-D996-4130-A230-D2A883572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10784"/>
              </p:ext>
            </p:extLst>
          </p:nvPr>
        </p:nvGraphicFramePr>
        <p:xfrm>
          <a:off x="5594135" y="1882888"/>
          <a:ext cx="2450102" cy="189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6EF27A-0712-41BA-8158-96016BC03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532083"/>
              </p:ext>
            </p:extLst>
          </p:nvPr>
        </p:nvGraphicFramePr>
        <p:xfrm>
          <a:off x="1099762" y="4315720"/>
          <a:ext cx="2450101" cy="184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DAAAA3B-E8EA-4AF8-8FCE-7BAE4E4AE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758043"/>
              </p:ext>
            </p:extLst>
          </p:nvPr>
        </p:nvGraphicFramePr>
        <p:xfrm>
          <a:off x="5239820" y="4417887"/>
          <a:ext cx="3446980" cy="176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374499-55AC-46D7-A7F2-90146CA98E2D}"/>
              </a:ext>
            </a:extLst>
          </p:cNvPr>
          <p:cNvSpPr txBox="1"/>
          <p:nvPr/>
        </p:nvSpPr>
        <p:spPr>
          <a:xfrm>
            <a:off x="1017140" y="1510301"/>
            <a:ext cx="294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Scelta della facoltà al termine della scuola superiore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4019B-D1DA-465C-9860-C69BC68E7A5F}"/>
              </a:ext>
            </a:extLst>
          </p:cNvPr>
          <p:cNvSpPr txBox="1"/>
          <p:nvPr/>
        </p:nvSpPr>
        <p:spPr>
          <a:xfrm>
            <a:off x="1017140" y="3980048"/>
            <a:ext cx="294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Scelta della facoltà al termine della scuola superiore (STEM)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083FA-2C57-46E1-A56E-0ED83373A825}"/>
              </a:ext>
            </a:extLst>
          </p:cNvPr>
          <p:cNvSpPr txBox="1"/>
          <p:nvPr/>
        </p:nvSpPr>
        <p:spPr>
          <a:xfrm>
            <a:off x="5594136" y="1507501"/>
            <a:ext cx="245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Grado di influenza altrui sulla scelta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E5644-855C-4DD8-A79F-D9FEF66753C9}"/>
              </a:ext>
            </a:extLst>
          </p:cNvPr>
          <p:cNvSpPr txBox="1"/>
          <p:nvPr/>
        </p:nvSpPr>
        <p:spPr>
          <a:xfrm>
            <a:off x="5239820" y="3974061"/>
            <a:ext cx="33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ysClr val="windowText" lastClr="000000"/>
                </a:solidFill>
                <a:latin typeface="Helvetica Neue"/>
              </a:rPr>
              <a:t>Grado di influenza altrui sulla scelta (facoltà STEM, donne vs uomini)</a:t>
            </a:r>
          </a:p>
        </p:txBody>
      </p:sp>
    </p:spTree>
    <p:extLst>
      <p:ext uri="{BB962C8B-B14F-4D97-AF65-F5344CB8AC3E}">
        <p14:creationId xmlns:p14="http://schemas.microsoft.com/office/powerpoint/2010/main" val="1187949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674</Words>
  <Application>Microsoft Office PowerPoint</Application>
  <PresentationFormat>Presentazione su schermo (4:3)</PresentationFormat>
  <Paragraphs>116</Paragraphs>
  <Slides>14</Slides>
  <Notes>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Helvetica Neue</vt:lpstr>
      <vt:lpstr>Helvetica Neue Light</vt:lpstr>
      <vt:lpstr>Helvetica Neue LT Std 55 Roman</vt:lpstr>
      <vt:lpstr>Helvetica Neue Medium</vt:lpstr>
      <vt:lpstr>Tema di Office</vt:lpstr>
      <vt:lpstr>Istruzione, diseguaglianze e politiche pubbliche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!</vt:lpstr>
    </vt:vector>
  </TitlesOfParts>
  <Company>MORE-service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Gasparini</dc:creator>
  <cp:lastModifiedBy>Chiara Giovinazzo - chiara.giovinazzo@studio.unibo.it</cp:lastModifiedBy>
  <cp:revision>95</cp:revision>
  <dcterms:created xsi:type="dcterms:W3CDTF">2015-06-30T14:46:04Z</dcterms:created>
  <dcterms:modified xsi:type="dcterms:W3CDTF">2023-05-05T04:51:14Z</dcterms:modified>
</cp:coreProperties>
</file>