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f5a554dbf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f5a554dbf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ca9e3cd860_7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ca9e3cd860_7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cad1e703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cad1e703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cad1e7032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cad1e7032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cad1e7032a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cad1e7032a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ca9e3cd860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ca9e3cd860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f5a554dbf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f5a554dbf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f5d7f86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f5d7f86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f5a554dbf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f5a554dbf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f5a554dbf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f5a554dbf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f5a554dbf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f5a554dbf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f5a554dbf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f5a554dbf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f5a554dbf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f5a554dbf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jpg"/><Relationship Id="rId5"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2.jpg"/><Relationship Id="rId5"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3.png"/><Relationship Id="rId6"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3.jpg"/><Relationship Id="rId5" Type="http://schemas.openxmlformats.org/officeDocument/2006/relationships/image" Target="../media/image6.jpg"/><Relationship Id="rId6"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55" name="Google Shape;55;p13"/>
          <p:cNvSpPr/>
          <p:nvPr/>
        </p:nvSpPr>
        <p:spPr>
          <a:xfrm>
            <a:off x="0" y="0"/>
            <a:ext cx="9144000" cy="25725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rot="-156123">
            <a:off x="1956292" y="1067705"/>
            <a:ext cx="4546388" cy="3211212"/>
          </a:xfrm>
          <a:prstGeom prst="roundRect">
            <a:avLst>
              <a:gd fmla="val 0" name="adj"/>
            </a:avLst>
          </a:prstGeom>
          <a:solidFill>
            <a:srgbClr val="00FF00"/>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rot="188827">
            <a:off x="2143904" y="966101"/>
            <a:ext cx="4546457" cy="3211249"/>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 name="Google Shape;58;p13"/>
          <p:cNvGrpSpPr/>
          <p:nvPr/>
        </p:nvGrpSpPr>
        <p:grpSpPr>
          <a:xfrm rot="-468310">
            <a:off x="2195928" y="816811"/>
            <a:ext cx="4752129" cy="3509874"/>
            <a:chOff x="2163393" y="1008755"/>
            <a:chExt cx="4752300" cy="3510000"/>
          </a:xfrm>
        </p:grpSpPr>
        <p:sp>
          <p:nvSpPr>
            <p:cNvPr id="59" name="Google Shape;59;p13"/>
            <p:cNvSpPr/>
            <p:nvPr/>
          </p:nvSpPr>
          <p:spPr>
            <a:xfrm rot="231561">
              <a:off x="2266388" y="1158109"/>
              <a:ext cx="4546310" cy="3211293"/>
            </a:xfrm>
            <a:prstGeom prst="roundRect">
              <a:avLst>
                <a:gd fmla="val 0" name="adj"/>
              </a:avLst>
            </a:prstGeom>
            <a:solidFill>
              <a:srgbClr val="FF0000"/>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txBox="1"/>
            <p:nvPr/>
          </p:nvSpPr>
          <p:spPr>
            <a:xfrm rot="243234">
              <a:off x="2542624" y="1862827"/>
              <a:ext cx="3823466" cy="1790660"/>
            </a:xfrm>
            <a:prstGeom prst="rect">
              <a:avLst/>
            </a:prstGeom>
            <a:solidFill>
              <a:srgbClr val="FF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it" sz="1700">
                  <a:latin typeface="Lato"/>
                  <a:ea typeface="Lato"/>
                  <a:cs typeface="Lato"/>
                  <a:sym typeface="Lato"/>
                </a:rPr>
                <a:t>“GUIZZI” DI CITTADINANZA</a:t>
              </a:r>
              <a:endParaRPr sz="1700">
                <a:latin typeface="Lato"/>
                <a:ea typeface="Lato"/>
                <a:cs typeface="Lato"/>
                <a:sym typeface="Lato"/>
              </a:endParaRPr>
            </a:p>
            <a:p>
              <a:pPr indent="0" lvl="0" marL="0" rtl="0" algn="ctr">
                <a:spcBef>
                  <a:spcPts val="0"/>
                </a:spcBef>
                <a:spcAft>
                  <a:spcPts val="0"/>
                </a:spcAft>
                <a:buNone/>
              </a:pPr>
              <a:r>
                <a:t/>
              </a:r>
              <a:endParaRPr sz="1700">
                <a:latin typeface="Lato"/>
                <a:ea typeface="Lato"/>
                <a:cs typeface="Lato"/>
                <a:sym typeface="Lato"/>
              </a:endParaRPr>
            </a:p>
            <a:p>
              <a:pPr indent="0" lvl="0" marL="0" rtl="0" algn="ctr">
                <a:spcBef>
                  <a:spcPts val="0"/>
                </a:spcBef>
                <a:spcAft>
                  <a:spcPts val="0"/>
                </a:spcAft>
                <a:buNone/>
              </a:pPr>
              <a:r>
                <a:rPr lang="it" sz="1700">
                  <a:latin typeface="Lato"/>
                  <a:ea typeface="Lato"/>
                  <a:cs typeface="Lato"/>
                  <a:sym typeface="Lato"/>
                </a:rPr>
                <a:t>BAMBINO CITTADINO</a:t>
              </a:r>
              <a:endParaRPr sz="1700">
                <a:latin typeface="Lato"/>
                <a:ea typeface="Lato"/>
                <a:cs typeface="Lato"/>
                <a:sym typeface="Lato"/>
              </a:endParaRPr>
            </a:p>
            <a:p>
              <a:pPr indent="0" lvl="0" marL="0" rtl="0" algn="ctr">
                <a:spcBef>
                  <a:spcPts val="0"/>
                </a:spcBef>
                <a:spcAft>
                  <a:spcPts val="0"/>
                </a:spcAft>
                <a:buNone/>
              </a:pPr>
              <a:r>
                <a:rPr lang="it" sz="1700">
                  <a:latin typeface="Lato"/>
                  <a:ea typeface="Lato"/>
                  <a:cs typeface="Lato"/>
                  <a:sym typeface="Lato"/>
                </a:rPr>
                <a:t>CLASSE 5C BUON PASTORE</a:t>
              </a:r>
              <a:endParaRPr sz="1700">
                <a:latin typeface="Lato"/>
                <a:ea typeface="Lato"/>
                <a:cs typeface="Lato"/>
                <a:sym typeface="Lato"/>
              </a:endParaRPr>
            </a:p>
            <a:p>
              <a:pPr indent="0" lvl="0" marL="0" rtl="0" algn="ctr">
                <a:spcBef>
                  <a:spcPts val="0"/>
                </a:spcBef>
                <a:spcAft>
                  <a:spcPts val="0"/>
                </a:spcAft>
                <a:buNone/>
              </a:pPr>
              <a:r>
                <a:t/>
              </a:r>
              <a:endParaRPr sz="1700">
                <a:latin typeface="Lato"/>
                <a:ea typeface="Lato"/>
                <a:cs typeface="Lato"/>
                <a:sym typeface="Lato"/>
              </a:endParaRPr>
            </a:p>
            <a:p>
              <a:pPr indent="0" lvl="0" marL="0" rtl="0" algn="ctr">
                <a:spcBef>
                  <a:spcPts val="0"/>
                </a:spcBef>
                <a:spcAft>
                  <a:spcPts val="0"/>
                </a:spcAft>
                <a:buNone/>
              </a:pPr>
              <a:r>
                <a:rPr lang="it" sz="1700">
                  <a:latin typeface="Lato"/>
                  <a:ea typeface="Lato"/>
                  <a:cs typeface="Lato"/>
                  <a:sym typeface="Lato"/>
                </a:rPr>
                <a:t>DAD 2021</a:t>
              </a:r>
              <a:endParaRPr sz="1700">
                <a:latin typeface="Lato"/>
                <a:ea typeface="Lato"/>
                <a:cs typeface="Lato"/>
                <a:sym typeface="Lato"/>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2"/>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57" name="Google Shape;157;p22"/>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 name="Google Shape;158;p22"/>
          <p:cNvGrpSpPr/>
          <p:nvPr/>
        </p:nvGrpSpPr>
        <p:grpSpPr>
          <a:xfrm rot="-5177421">
            <a:off x="4721085" y="947918"/>
            <a:ext cx="4196080" cy="3282284"/>
            <a:chOff x="2474075" y="1158675"/>
            <a:chExt cx="4196100" cy="3282300"/>
          </a:xfrm>
        </p:grpSpPr>
        <p:sp>
          <p:nvSpPr>
            <p:cNvPr id="159" name="Google Shape;159;p22"/>
            <p:cNvSpPr/>
            <p:nvPr/>
          </p:nvSpPr>
          <p:spPr>
            <a:xfrm>
              <a:off x="2474075" y="1158675"/>
              <a:ext cx="4196100" cy="3282300"/>
            </a:xfrm>
            <a:prstGeom prst="roundRect">
              <a:avLst>
                <a:gd fmla="val 0" name="adj"/>
              </a:avLst>
            </a:prstGeom>
            <a:solidFill>
              <a:srgbClr val="F3F3F3"/>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enie-austin-19988.jpg" id="160" name="Google Shape;160;p22"/>
            <p:cNvPicPr preferRelativeResize="0"/>
            <p:nvPr/>
          </p:nvPicPr>
          <p:blipFill rotWithShape="1">
            <a:blip r:embed="rId4">
              <a:alphaModFix/>
            </a:blip>
            <a:srcRect b="13639" l="-4" r="52151" t="13654"/>
            <a:stretch/>
          </p:blipFill>
          <p:spPr>
            <a:xfrm rot="-5400000">
              <a:off x="3392318" y="858600"/>
              <a:ext cx="2359367" cy="3584686"/>
            </a:xfrm>
            <a:prstGeom prst="rect">
              <a:avLst/>
            </a:prstGeom>
            <a:noFill/>
            <a:ln cap="flat" cmpd="sng" w="9525">
              <a:solidFill>
                <a:srgbClr val="EFEFEF"/>
              </a:solidFill>
              <a:prstDash val="solid"/>
              <a:round/>
              <a:headEnd len="sm" w="sm" type="none"/>
              <a:tailEnd len="sm" w="sm" type="none"/>
            </a:ln>
          </p:spPr>
        </p:pic>
      </p:grpSp>
      <p:grpSp>
        <p:nvGrpSpPr>
          <p:cNvPr id="161" name="Google Shape;161;p22"/>
          <p:cNvGrpSpPr/>
          <p:nvPr/>
        </p:nvGrpSpPr>
        <p:grpSpPr>
          <a:xfrm rot="-4692010">
            <a:off x="4764998" y="911989"/>
            <a:ext cx="4196237" cy="3372070"/>
            <a:chOff x="2474075" y="1158675"/>
            <a:chExt cx="4196100" cy="3371959"/>
          </a:xfrm>
        </p:grpSpPr>
        <p:sp>
          <p:nvSpPr>
            <p:cNvPr id="162" name="Google Shape;162;p22"/>
            <p:cNvSpPr/>
            <p:nvPr/>
          </p:nvSpPr>
          <p:spPr>
            <a:xfrm>
              <a:off x="2474075" y="1158675"/>
              <a:ext cx="4196100" cy="32823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2"/>
            <p:cNvSpPr txBox="1"/>
            <p:nvPr/>
          </p:nvSpPr>
          <p:spPr>
            <a:xfrm rot="5209316">
              <a:off x="2120116" y="3560950"/>
              <a:ext cx="1623397" cy="30166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it" sz="900">
                  <a:solidFill>
                    <a:srgbClr val="434343"/>
                  </a:solidFill>
                  <a:latin typeface="Lato"/>
                  <a:ea typeface="Lato"/>
                  <a:cs typeface="Lato"/>
                  <a:sym typeface="Lato"/>
                </a:rPr>
                <a:t>Matteo</a:t>
              </a:r>
              <a:endParaRPr sz="900">
                <a:solidFill>
                  <a:srgbClr val="434343"/>
                </a:solidFill>
                <a:latin typeface="Lato"/>
                <a:ea typeface="Lato"/>
                <a:cs typeface="Lato"/>
                <a:sym typeface="Lato"/>
              </a:endParaRPr>
            </a:p>
          </p:txBody>
        </p:sp>
      </p:grpSp>
      <p:sp>
        <p:nvSpPr>
          <p:cNvPr id="164" name="Google Shape;164;p22"/>
          <p:cNvSpPr txBox="1"/>
          <p:nvPr/>
        </p:nvSpPr>
        <p:spPr>
          <a:xfrm rot="740617">
            <a:off x="5676705" y="716620"/>
            <a:ext cx="1389317" cy="3710248"/>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B</a:t>
            </a:r>
            <a:r>
              <a:rPr lang="it" sz="1100">
                <a:solidFill>
                  <a:schemeClr val="dk1"/>
                </a:solidFill>
              </a:rPr>
              <a:t>ravo</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A</a:t>
            </a:r>
            <a:endParaRPr sz="1100">
              <a:solidFill>
                <a:srgbClr val="FF0000"/>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M</a:t>
            </a:r>
            <a:r>
              <a:rPr lang="it" sz="1100">
                <a:solidFill>
                  <a:schemeClr val="dk1"/>
                </a:solidFill>
              </a:rPr>
              <a:t>antenere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B</a:t>
            </a:r>
            <a:r>
              <a:rPr lang="it" sz="1100">
                <a:solidFill>
                  <a:schemeClr val="dk1"/>
                </a:solidFill>
              </a:rPr>
              <a:t>uoni rapporti</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I</a:t>
            </a:r>
            <a:r>
              <a:rPr lang="it" sz="1100">
                <a:solidFill>
                  <a:schemeClr val="dk1"/>
                </a:solidFill>
              </a:rPr>
              <a:t>nterpersonali e in</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N</a:t>
            </a:r>
            <a:r>
              <a:rPr lang="it" sz="1100">
                <a:solidFill>
                  <a:schemeClr val="dk1"/>
                </a:solidFill>
              </a:rPr>
              <a:t>uove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O</a:t>
            </a:r>
            <a:r>
              <a:rPr lang="it" sz="1100">
                <a:solidFill>
                  <a:schemeClr val="dk1"/>
                </a:solidFill>
              </a:rPr>
              <a:t>ccasioni</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C</a:t>
            </a:r>
            <a:r>
              <a:rPr lang="it" sz="1100">
                <a:solidFill>
                  <a:schemeClr val="dk1"/>
                </a:solidFill>
              </a:rPr>
              <a:t>erca</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I</a:t>
            </a:r>
            <a:r>
              <a:rPr lang="it" sz="1100">
                <a:solidFill>
                  <a:schemeClr val="dk1"/>
                </a:solidFill>
              </a:rPr>
              <a:t>l</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T</a:t>
            </a:r>
            <a:r>
              <a:rPr lang="it" sz="1100">
                <a:solidFill>
                  <a:schemeClr val="dk1"/>
                </a:solidFill>
              </a:rPr>
              <a:t>empo</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T</a:t>
            </a:r>
            <a:r>
              <a:rPr lang="it" sz="1100">
                <a:solidFill>
                  <a:schemeClr val="dk1"/>
                </a:solidFill>
              </a:rPr>
              <a:t>ra</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A</a:t>
            </a:r>
            <a:r>
              <a:rPr lang="it" sz="1100">
                <a:solidFill>
                  <a:schemeClr val="dk1"/>
                </a:solidFill>
              </a:rPr>
              <a:t>ccoglienza 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D</a:t>
            </a:r>
            <a:r>
              <a:rPr lang="it" sz="1100">
                <a:solidFill>
                  <a:schemeClr val="dk1"/>
                </a:solidFill>
              </a:rPr>
              <a:t>ialogo</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I</a:t>
            </a:r>
            <a:r>
              <a:rPr lang="it" sz="1100">
                <a:solidFill>
                  <a:schemeClr val="dk1"/>
                </a:solidFill>
              </a:rPr>
              <a:t>ncludendo sempre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N</a:t>
            </a:r>
            <a:r>
              <a:rPr lang="it" sz="1100">
                <a:solidFill>
                  <a:schemeClr val="dk1"/>
                </a:solidFill>
              </a:rPr>
              <a:t>uovi</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rgbClr val="FF0000"/>
                </a:solidFill>
              </a:rPr>
              <a:t>O</a:t>
            </a:r>
            <a:r>
              <a:rPr lang="it" sz="1100">
                <a:solidFill>
                  <a:schemeClr val="dk1"/>
                </a:solidFill>
              </a:rPr>
              <a:t>biettivi</a:t>
            </a:r>
            <a:endParaRPr sz="1100">
              <a:solidFill>
                <a:schemeClr val="dk1"/>
              </a:solidFill>
            </a:endParaRPr>
          </a:p>
          <a:p>
            <a:pPr indent="0" lvl="0" marL="0" rtl="0" algn="l">
              <a:spcBef>
                <a:spcPts val="0"/>
              </a:spcBef>
              <a:spcAft>
                <a:spcPts val="0"/>
              </a:spcAft>
              <a:buNone/>
            </a:pPr>
            <a:r>
              <a:t/>
            </a:r>
            <a:endParaRPr/>
          </a:p>
        </p:txBody>
      </p:sp>
      <p:pic>
        <p:nvPicPr>
          <p:cNvPr id="165" name="Google Shape;165;p22"/>
          <p:cNvPicPr preferRelativeResize="0"/>
          <p:nvPr/>
        </p:nvPicPr>
        <p:blipFill rotWithShape="1">
          <a:blip r:embed="rId5">
            <a:alphaModFix/>
          </a:blip>
          <a:srcRect b="37017" l="0" r="0" t="17700"/>
          <a:stretch/>
        </p:blipFill>
        <p:spPr>
          <a:xfrm rot="-1510376">
            <a:off x="434626" y="1482827"/>
            <a:ext cx="3994647" cy="2411826"/>
          </a:xfrm>
          <a:prstGeom prst="rect">
            <a:avLst/>
          </a:prstGeom>
          <a:noFill/>
          <a:ln>
            <a:noFill/>
          </a:ln>
        </p:spPr>
      </p:pic>
      <p:sp>
        <p:nvSpPr>
          <p:cNvPr id="166" name="Google Shape;166;p22"/>
          <p:cNvSpPr txBox="1"/>
          <p:nvPr/>
        </p:nvSpPr>
        <p:spPr>
          <a:xfrm rot="-1375813">
            <a:off x="2236932" y="3637334"/>
            <a:ext cx="1623162" cy="30166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it" sz="1100">
                <a:solidFill>
                  <a:srgbClr val="434343"/>
                </a:solidFill>
                <a:latin typeface="Lato"/>
                <a:ea typeface="Lato"/>
                <a:cs typeface="Lato"/>
                <a:sym typeface="Lato"/>
              </a:rPr>
              <a:t>Luca</a:t>
            </a:r>
            <a:endParaRPr sz="1100">
              <a:solidFill>
                <a:srgbClr val="434343"/>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3"/>
          <p:cNvSpPr/>
          <p:nvPr/>
        </p:nvSpPr>
        <p:spPr>
          <a:xfrm>
            <a:off x="0" y="0"/>
            <a:ext cx="9144000" cy="25692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3"/>
          <p:cNvSpPr/>
          <p:nvPr/>
        </p:nvSpPr>
        <p:spPr>
          <a:xfrm rot="-470132">
            <a:off x="5157573" y="693205"/>
            <a:ext cx="1023254" cy="1848458"/>
          </a:xfrm>
          <a:prstGeom prst="rect">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 name="Google Shape;173;p23"/>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74" name="Google Shape;174;p23"/>
          <p:cNvSpPr/>
          <p:nvPr/>
        </p:nvSpPr>
        <p:spPr>
          <a:xfrm rot="-552574">
            <a:off x="1457304" y="678296"/>
            <a:ext cx="2202491" cy="3322157"/>
          </a:xfrm>
          <a:prstGeom prst="rect">
            <a:avLst/>
          </a:prstGeom>
          <a:solidFill>
            <a:srgbClr val="A64D7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3"/>
          <p:cNvSpPr/>
          <p:nvPr/>
        </p:nvSpPr>
        <p:spPr>
          <a:xfrm rot="-226073">
            <a:off x="1710371" y="593190"/>
            <a:ext cx="2227816" cy="3565706"/>
          </a:xfrm>
          <a:prstGeom prst="rect">
            <a:avLst/>
          </a:prstGeom>
          <a:solidFill>
            <a:srgbClr val="FFFFFF"/>
          </a:solidFill>
          <a:ln cap="flat" cmpd="sng" w="9525">
            <a:solidFill>
              <a:schemeClr val="dk2"/>
            </a:solidFill>
            <a:prstDash val="solid"/>
            <a:round/>
            <a:headEnd len="sm" w="sm" type="none"/>
            <a:tailEnd len="sm" w="sm" type="none"/>
          </a:ln>
          <a:effectLst>
            <a:outerShdw blurRad="57150" rotWithShape="0" algn="bl" dir="11820000" dist="66675">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3"/>
          <p:cNvSpPr txBox="1"/>
          <p:nvPr/>
        </p:nvSpPr>
        <p:spPr>
          <a:xfrm rot="-191264">
            <a:off x="1758056" y="1331064"/>
            <a:ext cx="2050072" cy="156992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t>Secondo me l’educazione civica è avere rispetto per esempio per una persona, una legge, la natura ecc..</a:t>
            </a:r>
            <a:endParaRPr sz="900"/>
          </a:p>
          <a:p>
            <a:pPr indent="0" lvl="0" marL="0" rtl="0" algn="l">
              <a:spcBef>
                <a:spcPts val="0"/>
              </a:spcBef>
              <a:spcAft>
                <a:spcPts val="0"/>
              </a:spcAft>
              <a:buNone/>
            </a:pPr>
            <a:r>
              <a:rPr lang="it" sz="900"/>
              <a:t>Noi siamo tutti diversi però abbiamo dei diritti uguali per esempio noi bambini abbiamo il diritto di andare a scuola, di mangiare di giocare e dobbiamo fare tutti in nostro dovere</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it" sz="900"/>
              <a:t>Chanel e Federica</a:t>
            </a:r>
            <a:endParaRPr sz="900"/>
          </a:p>
        </p:txBody>
      </p:sp>
      <p:sp>
        <p:nvSpPr>
          <p:cNvPr id="177" name="Google Shape;177;p23"/>
          <p:cNvSpPr/>
          <p:nvPr/>
        </p:nvSpPr>
        <p:spPr>
          <a:xfrm rot="381586">
            <a:off x="5628626" y="627974"/>
            <a:ext cx="2134134" cy="2137745"/>
          </a:xfrm>
          <a:prstGeom prst="snip1Rect">
            <a:avLst>
              <a:gd fmla="val 16667" name="adj"/>
            </a:avLst>
          </a:prstGeom>
          <a:solidFill>
            <a:srgbClr val="FFFFFF"/>
          </a:solidFill>
          <a:ln cap="flat" cmpd="sng" w="9525">
            <a:solidFill>
              <a:schemeClr val="dk2"/>
            </a:solidFill>
            <a:prstDash val="solid"/>
            <a:round/>
            <a:headEnd len="sm" w="sm" type="none"/>
            <a:tailEnd len="sm" w="sm" type="none"/>
          </a:ln>
          <a:effectLst>
            <a:outerShdw blurRad="57150" rotWithShape="0" algn="bl" dir="11820000" dist="66675">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3"/>
          <p:cNvSpPr txBox="1"/>
          <p:nvPr/>
        </p:nvSpPr>
        <p:spPr>
          <a:xfrm>
            <a:off x="5715000" y="832550"/>
            <a:ext cx="19614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t>Ogni bambino ha i propri diritti, ha il diritto di crescere felice perchè ogni bimbo nel mondo è una gratitudine per il bene puro.</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it" sz="900"/>
              <a:t>un bambino è la prima fase di un adulto intelligente che aiuterà il mondo a rispettare la natura.</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it" sz="900"/>
              <a:t>Emmanuel</a:t>
            </a:r>
            <a:endParaRPr sz="9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4"/>
          <p:cNvSpPr/>
          <p:nvPr/>
        </p:nvSpPr>
        <p:spPr>
          <a:xfrm>
            <a:off x="0" y="0"/>
            <a:ext cx="9144000" cy="25692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24"/>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85" name="Google Shape;185;p24"/>
          <p:cNvSpPr/>
          <p:nvPr/>
        </p:nvSpPr>
        <p:spPr>
          <a:xfrm rot="1363633">
            <a:off x="1262271" y="523769"/>
            <a:ext cx="1785972" cy="1918411"/>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4"/>
          <p:cNvSpPr/>
          <p:nvPr/>
        </p:nvSpPr>
        <p:spPr>
          <a:xfrm rot="-852111">
            <a:off x="1691323" y="403891"/>
            <a:ext cx="2190033" cy="1691475"/>
          </a:xfrm>
          <a:prstGeom prst="roundRect">
            <a:avLst>
              <a:gd fmla="val 20266"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4"/>
          <p:cNvSpPr/>
          <p:nvPr/>
        </p:nvSpPr>
        <p:spPr>
          <a:xfrm rot="-927057">
            <a:off x="2184565" y="2300656"/>
            <a:ext cx="1785946" cy="1918478"/>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4"/>
          <p:cNvSpPr txBox="1"/>
          <p:nvPr/>
        </p:nvSpPr>
        <p:spPr>
          <a:xfrm rot="-852488">
            <a:off x="1912243" y="672455"/>
            <a:ext cx="1697733" cy="115435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t>Gli adulti fanno la loro parte ma anche noi dobbiamo fare la nostra come riciclare per prenderci cura del nostro pianeta</a:t>
            </a:r>
            <a:endParaRPr sz="900"/>
          </a:p>
          <a:p>
            <a:pPr indent="0" lvl="0" marL="0" rtl="0" algn="l">
              <a:spcBef>
                <a:spcPts val="0"/>
              </a:spcBef>
              <a:spcAft>
                <a:spcPts val="0"/>
              </a:spcAft>
              <a:buNone/>
            </a:pPr>
            <a:r>
              <a:t/>
            </a:r>
            <a:endParaRPr sz="900"/>
          </a:p>
          <a:p>
            <a:pPr indent="0" lvl="0" marL="0" rtl="0" algn="l">
              <a:spcBef>
                <a:spcPts val="0"/>
              </a:spcBef>
              <a:spcAft>
                <a:spcPts val="0"/>
              </a:spcAft>
              <a:buNone/>
            </a:pPr>
            <a:r>
              <a:rPr lang="it" sz="900"/>
              <a:t>Ilyas</a:t>
            </a:r>
            <a:endParaRPr sz="900"/>
          </a:p>
        </p:txBody>
      </p:sp>
      <p:pic>
        <p:nvPicPr>
          <p:cNvPr id="189" name="Google Shape;189;p24"/>
          <p:cNvPicPr preferRelativeResize="0"/>
          <p:nvPr/>
        </p:nvPicPr>
        <p:blipFill rotWithShape="1">
          <a:blip r:embed="rId4">
            <a:alphaModFix/>
          </a:blip>
          <a:srcRect b="0" l="21684" r="21684" t="5490"/>
          <a:stretch/>
        </p:blipFill>
        <p:spPr>
          <a:xfrm rot="5842632">
            <a:off x="1493736" y="1681462"/>
            <a:ext cx="1811750" cy="3660177"/>
          </a:xfrm>
          <a:prstGeom prst="rect">
            <a:avLst/>
          </a:prstGeom>
          <a:noFill/>
          <a:ln>
            <a:noFill/>
          </a:ln>
        </p:spPr>
      </p:pic>
      <p:sp>
        <p:nvSpPr>
          <p:cNvPr id="190" name="Google Shape;190;p24"/>
          <p:cNvSpPr txBox="1"/>
          <p:nvPr/>
        </p:nvSpPr>
        <p:spPr>
          <a:xfrm rot="500050">
            <a:off x="2795733" y="4084864"/>
            <a:ext cx="1119725" cy="32320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t>Anita</a:t>
            </a:r>
            <a:endParaRPr sz="900"/>
          </a:p>
        </p:txBody>
      </p:sp>
      <p:pic>
        <p:nvPicPr>
          <p:cNvPr id="191" name="Google Shape;191;p24"/>
          <p:cNvPicPr preferRelativeResize="0"/>
          <p:nvPr/>
        </p:nvPicPr>
        <p:blipFill rotWithShape="1">
          <a:blip r:embed="rId5">
            <a:alphaModFix/>
          </a:blip>
          <a:srcRect b="24902" l="0" r="0" t="0"/>
          <a:stretch/>
        </p:blipFill>
        <p:spPr>
          <a:xfrm rot="-7171467">
            <a:off x="4819279" y="450517"/>
            <a:ext cx="2314572" cy="3862592"/>
          </a:xfrm>
          <a:prstGeom prst="rect">
            <a:avLst/>
          </a:prstGeom>
          <a:noFill/>
          <a:ln>
            <a:noFill/>
          </a:ln>
        </p:spPr>
      </p:pic>
      <p:sp>
        <p:nvSpPr>
          <p:cNvPr id="192" name="Google Shape;192;p24"/>
          <p:cNvSpPr txBox="1"/>
          <p:nvPr/>
        </p:nvSpPr>
        <p:spPr>
          <a:xfrm rot="-1663925">
            <a:off x="7012809" y="2410184"/>
            <a:ext cx="1119832" cy="32314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t>Anna</a:t>
            </a:r>
            <a:endParaRPr sz="9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5"/>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98" name="Google Shape;198;p25"/>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 name="Google Shape;199;p25"/>
          <p:cNvPicPr preferRelativeResize="0"/>
          <p:nvPr/>
        </p:nvPicPr>
        <p:blipFill>
          <a:blip r:embed="rId4">
            <a:alphaModFix/>
          </a:blip>
          <a:stretch>
            <a:fillRect/>
          </a:stretch>
        </p:blipFill>
        <p:spPr>
          <a:xfrm rot="-785064">
            <a:off x="4871487" y="193498"/>
            <a:ext cx="2641621" cy="3522151"/>
          </a:xfrm>
          <a:prstGeom prst="rect">
            <a:avLst/>
          </a:prstGeom>
          <a:noFill/>
          <a:ln>
            <a:noFill/>
          </a:ln>
          <a:effectLst>
            <a:outerShdw blurRad="57150" rotWithShape="0" algn="bl" dir="11100000" dist="95250">
              <a:srgbClr val="00FFFF">
                <a:alpha val="50000"/>
              </a:srgbClr>
            </a:outerShdw>
          </a:effectLst>
        </p:spPr>
      </p:pic>
      <p:pic>
        <p:nvPicPr>
          <p:cNvPr id="200" name="Google Shape;200;p25"/>
          <p:cNvPicPr preferRelativeResize="0"/>
          <p:nvPr/>
        </p:nvPicPr>
        <p:blipFill>
          <a:blip r:embed="rId5">
            <a:alphaModFix/>
          </a:blip>
          <a:stretch>
            <a:fillRect/>
          </a:stretch>
        </p:blipFill>
        <p:spPr>
          <a:xfrm rot="-601146">
            <a:off x="523122" y="252737"/>
            <a:ext cx="2712002" cy="3615976"/>
          </a:xfrm>
          <a:prstGeom prst="rect">
            <a:avLst/>
          </a:prstGeom>
          <a:noFill/>
          <a:ln>
            <a:noFill/>
          </a:ln>
        </p:spPr>
      </p:pic>
      <p:pic>
        <p:nvPicPr>
          <p:cNvPr id="201" name="Google Shape;201;p25"/>
          <p:cNvPicPr preferRelativeResize="0"/>
          <p:nvPr/>
        </p:nvPicPr>
        <p:blipFill rotWithShape="1">
          <a:blip r:embed="rId6">
            <a:alphaModFix/>
          </a:blip>
          <a:srcRect b="0" l="0" r="44745" t="0"/>
          <a:stretch/>
        </p:blipFill>
        <p:spPr>
          <a:xfrm rot="346109">
            <a:off x="2372342" y="68991"/>
            <a:ext cx="1562834" cy="3771171"/>
          </a:xfrm>
          <a:prstGeom prst="rect">
            <a:avLst/>
          </a:prstGeom>
          <a:noFill/>
          <a:ln>
            <a:noFill/>
          </a:ln>
          <a:effectLst>
            <a:outerShdw blurRad="57150" rotWithShape="0" algn="bl" dir="7560000" dist="95250">
              <a:srgbClr val="000000">
                <a:alpha val="50000"/>
              </a:srgbClr>
            </a:outerShdw>
          </a:effectLst>
        </p:spPr>
      </p:pic>
      <p:sp>
        <p:nvSpPr>
          <p:cNvPr id="202" name="Google Shape;202;p25"/>
          <p:cNvSpPr/>
          <p:nvPr/>
        </p:nvSpPr>
        <p:spPr>
          <a:xfrm>
            <a:off x="161025" y="4077050"/>
            <a:ext cx="3436200" cy="760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5"/>
          <p:cNvSpPr txBox="1"/>
          <p:nvPr/>
        </p:nvSpPr>
        <p:spPr>
          <a:xfrm>
            <a:off x="185775" y="4087700"/>
            <a:ext cx="3386700" cy="738900"/>
          </a:xfrm>
          <a:prstGeom prst="rect">
            <a:avLst/>
          </a:prstGeom>
          <a:solidFill>
            <a:srgbClr val="FFFFFF"/>
          </a:solidFill>
          <a:ln>
            <a:noFill/>
          </a:ln>
          <a:effectLst>
            <a:outerShdw blurRad="57150" rotWithShape="0" algn="bl" dir="14160000" dist="114300">
              <a:srgbClr val="F4CCCC">
                <a:alpha val="58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it" sz="900"/>
              <a:t>Siamo fortunati perchè in famiglia e a scuola ci insegnano l’educazione civica che ci sarà utile per tutta la vita</a:t>
            </a:r>
            <a:endParaRPr sz="900"/>
          </a:p>
          <a:p>
            <a:pPr indent="0" lvl="0" marL="0" rtl="0" algn="l">
              <a:spcBef>
                <a:spcPts val="0"/>
              </a:spcBef>
              <a:spcAft>
                <a:spcPts val="0"/>
              </a:spcAft>
              <a:buNone/>
            </a:pPr>
            <a:r>
              <a:t/>
            </a:r>
            <a:endParaRPr sz="900"/>
          </a:p>
          <a:p>
            <a:pPr indent="0" lvl="0" marL="0" rtl="0" algn="r">
              <a:spcBef>
                <a:spcPts val="0"/>
              </a:spcBef>
              <a:spcAft>
                <a:spcPts val="0"/>
              </a:spcAft>
              <a:buNone/>
            </a:pPr>
            <a:r>
              <a:rPr lang="it" sz="900"/>
              <a:t>Ludovica</a:t>
            </a:r>
            <a:endParaRPr sz="900"/>
          </a:p>
        </p:txBody>
      </p:sp>
      <p:sp>
        <p:nvSpPr>
          <p:cNvPr id="204" name="Google Shape;204;p25"/>
          <p:cNvSpPr txBox="1"/>
          <p:nvPr/>
        </p:nvSpPr>
        <p:spPr>
          <a:xfrm rot="-687922">
            <a:off x="6144301" y="236037"/>
            <a:ext cx="1171171" cy="3232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t>Tommaso</a:t>
            </a:r>
            <a:endParaRPr sz="900"/>
          </a:p>
        </p:txBody>
      </p:sp>
      <p:sp>
        <p:nvSpPr>
          <p:cNvPr id="205" name="Google Shape;205;p25"/>
          <p:cNvSpPr/>
          <p:nvPr/>
        </p:nvSpPr>
        <p:spPr>
          <a:xfrm rot="-456594">
            <a:off x="4172232" y="3703624"/>
            <a:ext cx="3944036" cy="1040849"/>
          </a:xfrm>
          <a:prstGeom prst="round1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5"/>
          <p:cNvSpPr/>
          <p:nvPr/>
        </p:nvSpPr>
        <p:spPr>
          <a:xfrm rot="-457113">
            <a:off x="4220242" y="3773070"/>
            <a:ext cx="3944116" cy="1061764"/>
          </a:xfrm>
          <a:prstGeom prst="round1Rect">
            <a:avLst>
              <a:gd fmla="val 16667" name="adj"/>
            </a:avLst>
          </a:prstGeom>
          <a:solidFill>
            <a:srgbClr val="FFFFFF"/>
          </a:solidFill>
          <a:ln cap="flat" cmpd="sng" w="9525">
            <a:solidFill>
              <a:schemeClr val="dk2"/>
            </a:solidFill>
            <a:prstDash val="solid"/>
            <a:round/>
            <a:headEnd len="sm" w="sm" type="none"/>
            <a:tailEnd len="sm" w="sm" type="none"/>
          </a:ln>
          <a:effectLst>
            <a:outerShdw blurRad="57150" rotWithShape="0" algn="bl" dir="13500000" dist="9525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5"/>
          <p:cNvSpPr txBox="1"/>
          <p:nvPr/>
        </p:nvSpPr>
        <p:spPr>
          <a:xfrm rot="-448158">
            <a:off x="4328314" y="3858750"/>
            <a:ext cx="3697071" cy="1119793"/>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900">
                <a:solidFill>
                  <a:schemeClr val="dk1"/>
                </a:solidFill>
              </a:rPr>
              <a:t>i bambini e gli adulti hanno i diritti e doveri, ma alcune persone non possono avere dei diritti perché sono povere, oppure per il colore della pelle, ma questo è un mondo per tutti quindi non si fanno eccezioni per nessuno</a:t>
            </a:r>
            <a:endParaRPr sz="900">
              <a:solidFill>
                <a:schemeClr val="dk1"/>
              </a:solidFill>
            </a:endParaRPr>
          </a:p>
          <a:p>
            <a:pPr indent="0" lvl="0" marL="0" rtl="0" algn="r">
              <a:lnSpc>
                <a:spcPct val="115000"/>
              </a:lnSpc>
              <a:spcBef>
                <a:spcPts val="0"/>
              </a:spcBef>
              <a:spcAft>
                <a:spcPts val="0"/>
              </a:spcAft>
              <a:buClr>
                <a:schemeClr val="dk1"/>
              </a:buClr>
              <a:buSzPts val="1100"/>
              <a:buFont typeface="Arial"/>
              <a:buNone/>
            </a:pPr>
            <a:r>
              <a:rPr lang="it" sz="900">
                <a:solidFill>
                  <a:schemeClr val="dk1"/>
                </a:solidFill>
              </a:rPr>
              <a:t>Giacomo</a:t>
            </a:r>
            <a:endParaRPr sz="900">
              <a:solidFill>
                <a:schemeClr val="dk1"/>
              </a:solidFill>
            </a:endParaRPr>
          </a:p>
          <a:p>
            <a:pPr indent="0" lvl="0" marL="0" rtl="0" algn="l">
              <a:spcBef>
                <a:spcPts val="0"/>
              </a:spcBef>
              <a:spcAft>
                <a:spcPts val="0"/>
              </a:spcAft>
              <a:buNone/>
            </a:pPr>
            <a:r>
              <a:t/>
            </a:r>
            <a:endParaRPr sz="9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66" name="Google Shape;66;p14"/>
          <p:cNvSpPr/>
          <p:nvPr/>
        </p:nvSpPr>
        <p:spPr>
          <a:xfrm rot="-5639218">
            <a:off x="1421429" y="3058906"/>
            <a:ext cx="2023597" cy="1477188"/>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 name="Google Shape;68;p14"/>
          <p:cNvGrpSpPr/>
          <p:nvPr/>
        </p:nvGrpSpPr>
        <p:grpSpPr>
          <a:xfrm>
            <a:off x="1624935" y="1100633"/>
            <a:ext cx="2333208" cy="3761435"/>
            <a:chOff x="1454311" y="2323460"/>
            <a:chExt cx="1608000" cy="2133300"/>
          </a:xfrm>
        </p:grpSpPr>
        <p:sp>
          <p:nvSpPr>
            <p:cNvPr id="69" name="Google Shape;69;p14"/>
            <p:cNvSpPr/>
            <p:nvPr/>
          </p:nvSpPr>
          <p:spPr>
            <a:xfrm rot="-237893">
              <a:off x="1522901" y="2371877"/>
              <a:ext cx="1470820" cy="2036466"/>
            </a:xfrm>
            <a:prstGeom prst="rect">
              <a:avLst/>
            </a:prstGeom>
            <a:solidFill>
              <a:srgbClr val="008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0" name="Google Shape;70;p14"/>
            <p:cNvSpPr txBox="1"/>
            <p:nvPr/>
          </p:nvSpPr>
          <p:spPr>
            <a:xfrm rot="-236988">
              <a:off x="1525804" y="2468334"/>
              <a:ext cx="1280441" cy="1702666"/>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it" sz="900">
                  <a:solidFill>
                    <a:schemeClr val="dk1"/>
                  </a:solidFill>
                </a:rPr>
                <a:t>Anche se noi siamo bambini siamo pur sempre cittadini e ovviamente, come ogni altro cittadino, dobbiamo rispettare delle regole.  Per essere dei buoni cittadini  infatti dobbiamo avere rispetto sia dell'ambiente sia delle persone, dobbiamo  stare con tutti  perché siamo tutti uguali e non dobbiamo avere pregiudizi sulle altre persone e dobbiamo essere accoglienti ad esempio con qualcuno che viene da un altro paese e dobbiamo essere solidali soprattutto nei momenti di difficoltà come quello che stiamo vivendo ora.</a:t>
              </a:r>
              <a:endParaRPr sz="900">
                <a:solidFill>
                  <a:schemeClr val="dk1"/>
                </a:solidFill>
              </a:endParaRPr>
            </a:p>
            <a:p>
              <a:pPr indent="0" lvl="0" marL="0" rtl="0" algn="just">
                <a:lnSpc>
                  <a:spcPct val="115000"/>
                </a:lnSpc>
                <a:spcBef>
                  <a:spcPts val="0"/>
                </a:spcBef>
                <a:spcAft>
                  <a:spcPts val="0"/>
                </a:spcAft>
                <a:buNone/>
              </a:pPr>
              <a:r>
                <a:t/>
              </a:r>
              <a:endParaRPr sz="900">
                <a:solidFill>
                  <a:schemeClr val="dk1"/>
                </a:solidFill>
              </a:endParaRPr>
            </a:p>
            <a:p>
              <a:pPr indent="0" lvl="0" marL="0" rtl="0" algn="r">
                <a:lnSpc>
                  <a:spcPct val="115000"/>
                </a:lnSpc>
                <a:spcBef>
                  <a:spcPts val="0"/>
                </a:spcBef>
                <a:spcAft>
                  <a:spcPts val="0"/>
                </a:spcAft>
                <a:buClr>
                  <a:schemeClr val="dk1"/>
                </a:buClr>
                <a:buSzPts val="1100"/>
                <a:buFont typeface="Arial"/>
                <a:buNone/>
              </a:pPr>
              <a:r>
                <a:rPr lang="it" sz="900">
                  <a:solidFill>
                    <a:schemeClr val="dk1"/>
                  </a:solidFill>
                </a:rPr>
                <a:t>Cristian</a:t>
              </a:r>
              <a:endParaRPr sz="900">
                <a:solidFill>
                  <a:schemeClr val="dk1"/>
                </a:solidFill>
              </a:endParaRPr>
            </a:p>
          </p:txBody>
        </p:sp>
      </p:grpSp>
      <p:sp>
        <p:nvSpPr>
          <p:cNvPr id="71" name="Google Shape;71;p14"/>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rot="-5639341">
            <a:off x="3073919" y="1009107"/>
            <a:ext cx="4196065" cy="2963397"/>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txBox="1"/>
          <p:nvPr/>
        </p:nvSpPr>
        <p:spPr>
          <a:xfrm rot="-239480">
            <a:off x="3762582" y="869053"/>
            <a:ext cx="2818737" cy="2774194"/>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BAMBINO CITTADINO</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I bambini sembrano inferiori,ma sono uguali ,anche agli adulti,</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hanno i loro valori,le loro piccole responsabilità e devono essere rispettati.</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Molte persone,credono che i bambini siano gli ultimi di cui preoccuparsi,</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ma invece i bambini saranno il futuro,</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i bambini di oggi, saranno i presidenti della repubblica Italiana di domani,</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i prossimi scrittori della costituzione Italiana,i futuri parlamentari ecc…</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Su questo argomento, bisognerebbe fare molte riflessioni,</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anche se penso che ci siano da dire due cose: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numero uno:Realizzare che i bambini sono cittadini comuni;</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Numero due:Dare ai bambini o ai propri figli un futuro migliore.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700">
              <a:solidFill>
                <a:schemeClr val="dk1"/>
              </a:solidFill>
            </a:endParaRPr>
          </a:p>
          <a:p>
            <a:pPr indent="0" lvl="0" marL="0" rtl="0" algn="r">
              <a:lnSpc>
                <a:spcPct val="115000"/>
              </a:lnSpc>
              <a:spcBef>
                <a:spcPts val="0"/>
              </a:spcBef>
              <a:spcAft>
                <a:spcPts val="0"/>
              </a:spcAft>
              <a:buClr>
                <a:schemeClr val="dk1"/>
              </a:buClr>
              <a:buSzPts val="1100"/>
              <a:buFont typeface="Arial"/>
              <a:buNone/>
            </a:pPr>
            <a:r>
              <a:rPr lang="it" sz="700">
                <a:solidFill>
                  <a:schemeClr val="dk1"/>
                </a:solidFill>
              </a:rPr>
              <a:t>Mateusz</a:t>
            </a:r>
            <a:endParaRPr>
              <a:solidFill>
                <a:srgbClr val="434343"/>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77" name="Shape 77"/>
        <p:cNvGrpSpPr/>
        <p:nvPr/>
      </p:nvGrpSpPr>
      <p:grpSpPr>
        <a:xfrm>
          <a:off x="0" y="0"/>
          <a:ext cx="0" cy="0"/>
          <a:chOff x="0" y="0"/>
          <a:chExt cx="0" cy="0"/>
        </a:xfrm>
      </p:grpSpPr>
      <p:sp>
        <p:nvSpPr>
          <p:cNvPr id="78" name="Google Shape;78;p15"/>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 name="Google Shape;79;p15"/>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80" name="Google Shape;80;p15"/>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5"/>
          <p:cNvSpPr/>
          <p:nvPr/>
        </p:nvSpPr>
        <p:spPr>
          <a:xfrm rot="-247956">
            <a:off x="583171" y="838969"/>
            <a:ext cx="4196210" cy="3282445"/>
          </a:xfrm>
          <a:prstGeom prst="roundRect">
            <a:avLst>
              <a:gd fmla="val 0" name="adj"/>
            </a:avLst>
          </a:prstGeom>
          <a:solidFill>
            <a:srgbClr val="93C47D"/>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5"/>
          <p:cNvSpPr/>
          <p:nvPr/>
        </p:nvSpPr>
        <p:spPr>
          <a:xfrm rot="237379">
            <a:off x="380718" y="464958"/>
            <a:ext cx="4195899" cy="3282324"/>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p:nvPr/>
        </p:nvSpPr>
        <p:spPr>
          <a:xfrm rot="-919554">
            <a:off x="4531984" y="638627"/>
            <a:ext cx="4196226" cy="3282419"/>
          </a:xfrm>
          <a:prstGeom prst="roundRect">
            <a:avLst>
              <a:gd fmla="val 0" name="adj"/>
            </a:avLst>
          </a:prstGeom>
          <a:solidFill>
            <a:srgbClr val="FFE599"/>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5"/>
          <p:cNvSpPr txBox="1"/>
          <p:nvPr/>
        </p:nvSpPr>
        <p:spPr>
          <a:xfrm rot="250896">
            <a:off x="491195" y="671717"/>
            <a:ext cx="3904394" cy="2301119"/>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it" sz="1100">
                <a:solidFill>
                  <a:schemeClr val="dk1"/>
                </a:solidFill>
              </a:rPr>
              <a:t>I bambini anche se hanno un’età inferiore rispetto a quella degli adulti, non vuol dire che anche la loro importanza è inferiore, perchè hanno dei valori importanti, e vanno comunque accolti.</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chemeClr val="dk1"/>
                </a:solidFill>
              </a:rPr>
              <a:t>Hanno anche la libertà di fare ciò che è giusto, e di crescere bene.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1100">
                <a:solidFill>
                  <a:schemeClr val="dk1"/>
                </a:solidFill>
              </a:rPr>
              <a:t>Le persone non saranno mai uguali, ma bensì diversei.</a:t>
            </a:r>
            <a:endParaRPr sz="1100">
              <a:solidFill>
                <a:schemeClr val="dk1"/>
              </a:solidFill>
            </a:endParaRPr>
          </a:p>
          <a:p>
            <a:pPr indent="0" lvl="0" marL="0" rtl="0" algn="l">
              <a:lnSpc>
                <a:spcPct val="115000"/>
              </a:lnSpc>
              <a:spcBef>
                <a:spcPts val="0"/>
              </a:spcBef>
              <a:spcAft>
                <a:spcPts val="0"/>
              </a:spcAft>
              <a:buNone/>
            </a:pPr>
            <a:r>
              <a:rPr lang="it" sz="1100">
                <a:solidFill>
                  <a:schemeClr val="dk1"/>
                </a:solidFill>
              </a:rPr>
              <a:t>Ognuno ha le proprie caratteristiche, che lo rendono speciale, e che vanno apprezzate e soprattutto rispettate.</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r">
              <a:lnSpc>
                <a:spcPct val="115000"/>
              </a:lnSpc>
              <a:spcBef>
                <a:spcPts val="0"/>
              </a:spcBef>
              <a:spcAft>
                <a:spcPts val="0"/>
              </a:spcAft>
              <a:buClr>
                <a:schemeClr val="dk1"/>
              </a:buClr>
              <a:buSzPts val="1100"/>
              <a:buFont typeface="Arial"/>
              <a:buNone/>
            </a:pPr>
            <a:r>
              <a:rPr lang="it" sz="1100">
                <a:solidFill>
                  <a:schemeClr val="dk1"/>
                </a:solidFill>
              </a:rPr>
              <a:t>Princess</a:t>
            </a:r>
            <a:endParaRPr sz="1100">
              <a:solidFill>
                <a:schemeClr val="dk1"/>
              </a:solidFill>
            </a:endParaRPr>
          </a:p>
        </p:txBody>
      </p:sp>
      <p:sp>
        <p:nvSpPr>
          <p:cNvPr id="85" name="Google Shape;85;p15"/>
          <p:cNvSpPr txBox="1"/>
          <p:nvPr/>
        </p:nvSpPr>
        <p:spPr>
          <a:xfrm rot="-954236">
            <a:off x="4761029" y="993794"/>
            <a:ext cx="3815342" cy="1911647"/>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it" sz="1100">
                <a:solidFill>
                  <a:schemeClr val="dk1"/>
                </a:solidFill>
              </a:rPr>
              <a:t>BAMBINO CITTADINO </a:t>
            </a:r>
            <a:endParaRPr sz="1100">
              <a:solidFill>
                <a:schemeClr val="dk1"/>
              </a:solidFill>
            </a:endParaRPr>
          </a:p>
          <a:p>
            <a:pPr indent="0" lvl="0" marL="0" rtl="0" algn="l">
              <a:lnSpc>
                <a:spcPct val="115000"/>
              </a:lnSpc>
              <a:spcBef>
                <a:spcPts val="0"/>
              </a:spcBef>
              <a:spcAft>
                <a:spcPts val="0"/>
              </a:spcAft>
              <a:buNone/>
            </a:pPr>
            <a:r>
              <a:rPr lang="it" sz="1100">
                <a:solidFill>
                  <a:schemeClr val="dk1"/>
                </a:solidFill>
              </a:rPr>
              <a:t>Ogni bambino cittadino è libero di fare ogni cosa vuole rispettando gli altri, ogni adulto può accogliere ogni bambino, ogni bambino deve avere una casa dove può vivere ,ogni bambino deve avere le medicine per stare bene se è ammalato, non siamo tutti uguali ma tutti diversi.</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r">
              <a:lnSpc>
                <a:spcPct val="115000"/>
              </a:lnSpc>
              <a:spcBef>
                <a:spcPts val="0"/>
              </a:spcBef>
              <a:spcAft>
                <a:spcPts val="0"/>
              </a:spcAft>
              <a:buClr>
                <a:schemeClr val="dk1"/>
              </a:buClr>
              <a:buSzPts val="1100"/>
              <a:buFont typeface="Arial"/>
              <a:buNone/>
            </a:pPr>
            <a:r>
              <a:rPr lang="it" sz="1100">
                <a:solidFill>
                  <a:schemeClr val="dk1"/>
                </a:solidFill>
              </a:rPr>
              <a:t>Matteo</a:t>
            </a:r>
            <a:endParaRPr sz="11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89" name="Shape 89"/>
        <p:cNvGrpSpPr/>
        <p:nvPr/>
      </p:nvGrpSpPr>
      <p:grpSpPr>
        <a:xfrm>
          <a:off x="0" y="0"/>
          <a:ext cx="0" cy="0"/>
          <a:chOff x="0" y="0"/>
          <a:chExt cx="0" cy="0"/>
        </a:xfrm>
      </p:grpSpPr>
      <p:pic>
        <p:nvPicPr>
          <p:cNvPr id="90" name="Google Shape;90;p16"/>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91" name="Google Shape;91;p16"/>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6"/>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16"/>
          <p:cNvPicPr preferRelativeResize="0"/>
          <p:nvPr/>
        </p:nvPicPr>
        <p:blipFill rotWithShape="1">
          <a:blip r:embed="rId4">
            <a:alphaModFix/>
          </a:blip>
          <a:srcRect b="25796" l="7808" r="0" t="23049"/>
          <a:stretch/>
        </p:blipFill>
        <p:spPr>
          <a:xfrm rot="-4518992">
            <a:off x="63937" y="991218"/>
            <a:ext cx="4272950" cy="3161063"/>
          </a:xfrm>
          <a:prstGeom prst="rect">
            <a:avLst/>
          </a:prstGeom>
          <a:noFill/>
          <a:ln>
            <a:noFill/>
          </a:ln>
        </p:spPr>
      </p:pic>
      <p:pic>
        <p:nvPicPr>
          <p:cNvPr id="94" name="Google Shape;94;p16"/>
          <p:cNvPicPr preferRelativeResize="0"/>
          <p:nvPr/>
        </p:nvPicPr>
        <p:blipFill rotWithShape="1">
          <a:blip r:embed="rId5">
            <a:alphaModFix/>
          </a:blip>
          <a:srcRect b="0" l="6434" r="23552" t="0"/>
          <a:stretch/>
        </p:blipFill>
        <p:spPr>
          <a:xfrm rot="10220855">
            <a:off x="4953234" y="545064"/>
            <a:ext cx="3637757" cy="3896698"/>
          </a:xfrm>
          <a:prstGeom prst="rect">
            <a:avLst/>
          </a:prstGeom>
          <a:noFill/>
          <a:ln>
            <a:noFill/>
          </a:ln>
        </p:spPr>
      </p:pic>
      <p:sp>
        <p:nvSpPr>
          <p:cNvPr id="95" name="Google Shape;95;p16"/>
          <p:cNvSpPr txBox="1"/>
          <p:nvPr/>
        </p:nvSpPr>
        <p:spPr>
          <a:xfrm rot="-276742">
            <a:off x="5715014" y="4007635"/>
            <a:ext cx="962517" cy="33860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a:t>Giulio</a:t>
            </a:r>
            <a:endParaRPr sz="1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99" name="Shape 99"/>
        <p:cNvGrpSpPr/>
        <p:nvPr/>
      </p:nvGrpSpPr>
      <p:grpSpPr>
        <a:xfrm>
          <a:off x="0" y="0"/>
          <a:ext cx="0" cy="0"/>
          <a:chOff x="0" y="0"/>
          <a:chExt cx="0" cy="0"/>
        </a:xfrm>
      </p:grpSpPr>
      <p:pic>
        <p:nvPicPr>
          <p:cNvPr id="100" name="Google Shape;100;p17"/>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01" name="Google Shape;101;p17"/>
          <p:cNvSpPr/>
          <p:nvPr/>
        </p:nvSpPr>
        <p:spPr>
          <a:xfrm>
            <a:off x="0" y="0"/>
            <a:ext cx="9144000" cy="2569200"/>
          </a:xfrm>
          <a:prstGeom prst="rect">
            <a:avLst/>
          </a:prstGeom>
          <a:solidFill>
            <a:srgbClr val="B7E1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 name="Google Shape;102;p17"/>
          <p:cNvPicPr preferRelativeResize="0"/>
          <p:nvPr/>
        </p:nvPicPr>
        <p:blipFill rotWithShape="1">
          <a:blip r:embed="rId4">
            <a:alphaModFix/>
          </a:blip>
          <a:srcRect b="0" l="0" r="2629" t="3910"/>
          <a:stretch/>
        </p:blipFill>
        <p:spPr>
          <a:xfrm rot="-604178">
            <a:off x="446863" y="316357"/>
            <a:ext cx="3428144" cy="4510787"/>
          </a:xfrm>
          <a:prstGeom prst="rect">
            <a:avLst/>
          </a:prstGeom>
          <a:noFill/>
          <a:ln>
            <a:noFill/>
          </a:ln>
        </p:spPr>
      </p:pic>
      <p:pic>
        <p:nvPicPr>
          <p:cNvPr id="103" name="Google Shape;103;p17"/>
          <p:cNvPicPr preferRelativeResize="0"/>
          <p:nvPr/>
        </p:nvPicPr>
        <p:blipFill rotWithShape="1">
          <a:blip r:embed="rId5">
            <a:alphaModFix/>
          </a:blip>
          <a:srcRect b="17074" l="0" r="33105" t="0"/>
          <a:stretch/>
        </p:blipFill>
        <p:spPr>
          <a:xfrm>
            <a:off x="6942675" y="1667375"/>
            <a:ext cx="2017874" cy="3335025"/>
          </a:xfrm>
          <a:prstGeom prst="rect">
            <a:avLst/>
          </a:prstGeom>
          <a:noFill/>
          <a:ln>
            <a:noFill/>
          </a:ln>
        </p:spPr>
      </p:pic>
      <p:pic>
        <p:nvPicPr>
          <p:cNvPr id="104" name="Google Shape;104;p17"/>
          <p:cNvPicPr preferRelativeResize="0"/>
          <p:nvPr/>
        </p:nvPicPr>
        <p:blipFill rotWithShape="1">
          <a:blip r:embed="rId6">
            <a:alphaModFix/>
          </a:blip>
          <a:srcRect b="47668" l="0" r="0" t="4303"/>
          <a:stretch/>
        </p:blipFill>
        <p:spPr>
          <a:xfrm>
            <a:off x="3807350" y="49388"/>
            <a:ext cx="3857626" cy="2470426"/>
          </a:xfrm>
          <a:prstGeom prst="rect">
            <a:avLst/>
          </a:prstGeom>
          <a:noFill/>
          <a:ln>
            <a:noFill/>
          </a:ln>
        </p:spPr>
      </p:pic>
      <p:sp>
        <p:nvSpPr>
          <p:cNvPr id="105" name="Google Shape;105;p17"/>
          <p:cNvSpPr txBox="1"/>
          <p:nvPr/>
        </p:nvSpPr>
        <p:spPr>
          <a:xfrm>
            <a:off x="6441700" y="1827400"/>
            <a:ext cx="818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t>Annachiara</a:t>
            </a:r>
            <a:endParaRPr sz="900"/>
          </a:p>
        </p:txBody>
      </p:sp>
      <p:sp>
        <p:nvSpPr>
          <p:cNvPr id="106" name="Google Shape;106;p17"/>
          <p:cNvSpPr txBox="1"/>
          <p:nvPr/>
        </p:nvSpPr>
        <p:spPr>
          <a:xfrm>
            <a:off x="7045650" y="4731450"/>
            <a:ext cx="818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t>Gabriel</a:t>
            </a:r>
            <a:endParaRPr sz="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12" name="Google Shape;112;p18"/>
          <p:cNvSpPr/>
          <p:nvPr/>
        </p:nvSpPr>
        <p:spPr>
          <a:xfrm>
            <a:off x="0" y="0"/>
            <a:ext cx="9144000" cy="25692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p:nvPr/>
        </p:nvSpPr>
        <p:spPr>
          <a:xfrm rot="176789">
            <a:off x="2684737" y="366274"/>
            <a:ext cx="4196247" cy="3282433"/>
          </a:xfrm>
          <a:prstGeom prst="roundRect">
            <a:avLst>
              <a:gd fmla="val 0" name="adj"/>
            </a:avLst>
          </a:prstGeom>
          <a:solidFill>
            <a:srgbClr val="CC0000"/>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txBox="1"/>
          <p:nvPr/>
        </p:nvSpPr>
        <p:spPr>
          <a:xfrm>
            <a:off x="2575275" y="1298225"/>
            <a:ext cx="152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6" name="Google Shape;116;p18"/>
          <p:cNvSpPr/>
          <p:nvPr/>
        </p:nvSpPr>
        <p:spPr>
          <a:xfrm rot="-247956">
            <a:off x="2653396" y="1074644"/>
            <a:ext cx="4196210" cy="3282445"/>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txBox="1"/>
          <p:nvPr/>
        </p:nvSpPr>
        <p:spPr>
          <a:xfrm rot="-1089424">
            <a:off x="3129738" y="2379594"/>
            <a:ext cx="2151639" cy="1736107"/>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 sz="800">
                <a:solidFill>
                  <a:schemeClr val="dk1"/>
                </a:solidFill>
              </a:rPr>
              <a:t>COS’E’ LA COSTITUZIONE?</a:t>
            </a:r>
            <a:endParaRPr sz="800">
              <a:solidFill>
                <a:schemeClr val="dk1"/>
              </a:solidFill>
            </a:endParaRPr>
          </a:p>
          <a:p>
            <a:pPr indent="0" lvl="0" marL="0" rtl="0" algn="l">
              <a:lnSpc>
                <a:spcPct val="115000"/>
              </a:lnSpc>
              <a:spcBef>
                <a:spcPts val="0"/>
              </a:spcBef>
              <a:spcAft>
                <a:spcPts val="0"/>
              </a:spcAft>
              <a:buNone/>
            </a:pPr>
            <a:r>
              <a:rPr lang="it" sz="800">
                <a:solidFill>
                  <a:schemeClr val="dk1"/>
                </a:solidFill>
              </a:rPr>
              <a:t>La costituzione,è una cosa da imparare</a:t>
            </a:r>
            <a:endParaRPr sz="800">
              <a:solidFill>
                <a:schemeClr val="dk1"/>
              </a:solidFill>
            </a:endParaRPr>
          </a:p>
          <a:p>
            <a:pPr indent="0" lvl="0" marL="0" rtl="0" algn="l">
              <a:lnSpc>
                <a:spcPct val="115000"/>
              </a:lnSpc>
              <a:spcBef>
                <a:spcPts val="0"/>
              </a:spcBef>
              <a:spcAft>
                <a:spcPts val="0"/>
              </a:spcAft>
              <a:buNone/>
            </a:pPr>
            <a:r>
              <a:rPr lang="it" sz="800">
                <a:solidFill>
                  <a:schemeClr val="dk1"/>
                </a:solidFill>
              </a:rPr>
              <a:t>per chi la legge vuole rispettare</a:t>
            </a:r>
            <a:endParaRPr sz="800">
              <a:solidFill>
                <a:schemeClr val="dk1"/>
              </a:solidFill>
            </a:endParaRPr>
          </a:p>
          <a:p>
            <a:pPr indent="0" lvl="0" marL="0" rtl="0" algn="l">
              <a:lnSpc>
                <a:spcPct val="115000"/>
              </a:lnSpc>
              <a:spcBef>
                <a:spcPts val="0"/>
              </a:spcBef>
              <a:spcAft>
                <a:spcPts val="0"/>
              </a:spcAft>
              <a:buNone/>
            </a:pPr>
            <a:r>
              <a:t/>
            </a:r>
            <a:endParaRPr sz="800">
              <a:solidFill>
                <a:schemeClr val="dk1"/>
              </a:solidFill>
            </a:endParaRPr>
          </a:p>
          <a:p>
            <a:pPr indent="0" lvl="0" marL="0" rtl="0" algn="l">
              <a:lnSpc>
                <a:spcPct val="115000"/>
              </a:lnSpc>
              <a:spcBef>
                <a:spcPts val="0"/>
              </a:spcBef>
              <a:spcAft>
                <a:spcPts val="0"/>
              </a:spcAft>
              <a:buNone/>
            </a:pPr>
            <a:r>
              <a:rPr lang="it" sz="800">
                <a:solidFill>
                  <a:schemeClr val="dk1"/>
                </a:solidFill>
              </a:rPr>
              <a:t>COS’E’ LA LEGGE?</a:t>
            </a:r>
            <a:endParaRPr sz="800">
              <a:solidFill>
                <a:schemeClr val="dk1"/>
              </a:solidFill>
            </a:endParaRPr>
          </a:p>
          <a:p>
            <a:pPr indent="0" lvl="0" marL="0" rtl="0" algn="l">
              <a:lnSpc>
                <a:spcPct val="115000"/>
              </a:lnSpc>
              <a:spcBef>
                <a:spcPts val="0"/>
              </a:spcBef>
              <a:spcAft>
                <a:spcPts val="0"/>
              </a:spcAft>
              <a:buNone/>
            </a:pPr>
            <a:r>
              <a:rPr lang="it" sz="800">
                <a:solidFill>
                  <a:schemeClr val="dk1"/>
                </a:solidFill>
              </a:rPr>
              <a:t>La legge è parte della costituzione</a:t>
            </a:r>
            <a:endParaRPr sz="800">
              <a:solidFill>
                <a:schemeClr val="dk1"/>
              </a:solidFill>
            </a:endParaRPr>
          </a:p>
          <a:p>
            <a:pPr indent="0" lvl="0" marL="0" rtl="0" algn="l">
              <a:lnSpc>
                <a:spcPct val="115000"/>
              </a:lnSpc>
              <a:spcBef>
                <a:spcPts val="0"/>
              </a:spcBef>
              <a:spcAft>
                <a:spcPts val="0"/>
              </a:spcAft>
              <a:buNone/>
            </a:pPr>
            <a:r>
              <a:rPr lang="it" sz="800">
                <a:solidFill>
                  <a:schemeClr val="dk1"/>
                </a:solidFill>
              </a:rPr>
              <a:t>come la farina è del pane</a:t>
            </a:r>
            <a:endParaRPr sz="800">
              <a:solidFill>
                <a:schemeClr val="dk1"/>
              </a:solidFill>
            </a:endParaRPr>
          </a:p>
          <a:p>
            <a:pPr indent="0" lvl="0" marL="0" rtl="0" algn="l">
              <a:lnSpc>
                <a:spcPct val="115000"/>
              </a:lnSpc>
              <a:spcBef>
                <a:spcPts val="0"/>
              </a:spcBef>
              <a:spcAft>
                <a:spcPts val="0"/>
              </a:spcAft>
              <a:buNone/>
            </a:pPr>
            <a:r>
              <a:t/>
            </a:r>
            <a:endParaRPr sz="800">
              <a:solidFill>
                <a:schemeClr val="dk1"/>
              </a:solidFill>
            </a:endParaRPr>
          </a:p>
          <a:p>
            <a:pPr indent="0" lvl="0" marL="0" rtl="0" algn="r">
              <a:lnSpc>
                <a:spcPct val="115000"/>
              </a:lnSpc>
              <a:spcBef>
                <a:spcPts val="0"/>
              </a:spcBef>
              <a:spcAft>
                <a:spcPts val="0"/>
              </a:spcAft>
              <a:buNone/>
            </a:pPr>
            <a:r>
              <a:rPr lang="it" sz="800">
                <a:solidFill>
                  <a:schemeClr val="dk1"/>
                </a:solidFill>
              </a:rPr>
              <a:t>Emma</a:t>
            </a:r>
            <a:endParaRPr sz="800">
              <a:solidFill>
                <a:schemeClr val="dk1"/>
              </a:solidFill>
            </a:endParaRPr>
          </a:p>
          <a:p>
            <a:pPr indent="0" lvl="0" marL="0" rtl="0" algn="l">
              <a:spcBef>
                <a:spcPts val="0"/>
              </a:spcBef>
              <a:spcAft>
                <a:spcPts val="0"/>
              </a:spcAft>
              <a:buNone/>
            </a:pPr>
            <a:r>
              <a:t/>
            </a:r>
            <a:endParaRPr sz="900"/>
          </a:p>
          <a:p>
            <a:pPr indent="0" lvl="0" marL="0" rtl="0" algn="l">
              <a:spcBef>
                <a:spcPts val="0"/>
              </a:spcBef>
              <a:spcAft>
                <a:spcPts val="0"/>
              </a:spcAft>
              <a:buNone/>
            </a:pPr>
            <a:r>
              <a:t/>
            </a:r>
            <a:endParaRPr sz="900"/>
          </a:p>
        </p:txBody>
      </p:sp>
      <p:sp>
        <p:nvSpPr>
          <p:cNvPr id="118" name="Google Shape;118;p18"/>
          <p:cNvSpPr txBox="1"/>
          <p:nvPr/>
        </p:nvSpPr>
        <p:spPr>
          <a:xfrm rot="394883">
            <a:off x="3104128" y="1558412"/>
            <a:ext cx="3533586" cy="939723"/>
          </a:xfrm>
          <a:prstGeom prst="rect">
            <a:avLst/>
          </a:prstGeom>
          <a:noFill/>
          <a:ln>
            <a:noFill/>
          </a:ln>
        </p:spPr>
        <p:txBody>
          <a:bodyPr anchorCtr="0" anchor="t" bIns="91425" lIns="91425" spcFirstLastPara="1" rIns="91425" wrap="square" tIns="91425">
            <a:spAutoFit/>
          </a:bodyPr>
          <a:lstStyle/>
          <a:p>
            <a:pPr indent="0" lvl="0" marL="0" marR="514050" rtl="0" algn="l">
              <a:lnSpc>
                <a:spcPct val="115000"/>
              </a:lnSpc>
              <a:spcBef>
                <a:spcPts val="0"/>
              </a:spcBef>
              <a:spcAft>
                <a:spcPts val="0"/>
              </a:spcAft>
              <a:buNone/>
            </a:pPr>
            <a:r>
              <a:rPr lang="it" sz="900">
                <a:solidFill>
                  <a:schemeClr val="dk1"/>
                </a:solidFill>
              </a:rPr>
              <a:t>bisogna avere rispetto  per le persone,agli animali,agli oggetti e alla natura</a:t>
            </a:r>
            <a:endParaRPr sz="900">
              <a:solidFill>
                <a:schemeClr val="dk1"/>
              </a:solidFill>
            </a:endParaRPr>
          </a:p>
          <a:p>
            <a:pPr indent="0" lvl="0" marL="0" marR="514050" rtl="0" algn="r">
              <a:lnSpc>
                <a:spcPct val="115000"/>
              </a:lnSpc>
              <a:spcBef>
                <a:spcPts val="0"/>
              </a:spcBef>
              <a:spcAft>
                <a:spcPts val="0"/>
              </a:spcAft>
              <a:buClr>
                <a:schemeClr val="dk1"/>
              </a:buClr>
              <a:buSzPts val="1100"/>
              <a:buFont typeface="Arial"/>
              <a:buNone/>
            </a:pPr>
            <a:r>
              <a:rPr lang="it" sz="900">
                <a:solidFill>
                  <a:schemeClr val="dk1"/>
                </a:solidFill>
              </a:rPr>
              <a:t>Federica </a:t>
            </a:r>
            <a:endParaRPr sz="700">
              <a:solidFill>
                <a:schemeClr val="dk1"/>
              </a:solidFill>
            </a:endParaRPr>
          </a:p>
          <a:p>
            <a:pPr indent="0" lvl="0" marL="0" rtl="0" algn="l">
              <a:spcBef>
                <a:spcPts val="0"/>
              </a:spcBef>
              <a:spcAft>
                <a:spcPts val="0"/>
              </a:spcAft>
              <a:buNone/>
            </a:pPr>
            <a:r>
              <a:t/>
            </a:r>
            <a:endParaRPr sz="900"/>
          </a:p>
          <a:p>
            <a:pPr indent="0" lvl="0" marL="0" rtl="0" algn="l">
              <a:spcBef>
                <a:spcPts val="0"/>
              </a:spcBef>
              <a:spcAft>
                <a:spcPts val="0"/>
              </a:spcAft>
              <a:buNone/>
            </a:pPr>
            <a:r>
              <a:t/>
            </a:r>
            <a:endParaRPr sz="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22" name="Shape 122"/>
        <p:cNvGrpSpPr/>
        <p:nvPr/>
      </p:nvGrpSpPr>
      <p:grpSpPr>
        <a:xfrm>
          <a:off x="0" y="0"/>
          <a:ext cx="0" cy="0"/>
          <a:chOff x="0" y="0"/>
          <a:chExt cx="0" cy="0"/>
        </a:xfrm>
      </p:grpSpPr>
      <p:pic>
        <p:nvPicPr>
          <p:cNvPr id="123" name="Google Shape;123;p19"/>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24" name="Google Shape;124;p19"/>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 name="Google Shape;125;p19"/>
          <p:cNvGrpSpPr/>
          <p:nvPr/>
        </p:nvGrpSpPr>
        <p:grpSpPr>
          <a:xfrm rot="-248076">
            <a:off x="2474018" y="930601"/>
            <a:ext cx="4196111" cy="3282308"/>
            <a:chOff x="2474075" y="1158675"/>
            <a:chExt cx="4196100" cy="3282300"/>
          </a:xfrm>
        </p:grpSpPr>
        <p:sp>
          <p:nvSpPr>
            <p:cNvPr id="126" name="Google Shape;126;p19"/>
            <p:cNvSpPr/>
            <p:nvPr/>
          </p:nvSpPr>
          <p:spPr>
            <a:xfrm>
              <a:off x="2474075" y="1158675"/>
              <a:ext cx="4196100" cy="328230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enie-austin-19988.jpg" id="127" name="Google Shape;127;p19"/>
            <p:cNvPicPr preferRelativeResize="0"/>
            <p:nvPr/>
          </p:nvPicPr>
          <p:blipFill rotWithShape="1">
            <a:blip r:embed="rId4">
              <a:alphaModFix/>
            </a:blip>
            <a:srcRect b="13639" l="-4" r="52151" t="13654"/>
            <a:stretch/>
          </p:blipFill>
          <p:spPr>
            <a:xfrm rot="-5400000">
              <a:off x="3392318" y="858600"/>
              <a:ext cx="2359367" cy="3584686"/>
            </a:xfrm>
            <a:prstGeom prst="rect">
              <a:avLst/>
            </a:prstGeom>
            <a:noFill/>
            <a:ln cap="flat" cmpd="sng" w="9525">
              <a:solidFill>
                <a:srgbClr val="EFEFEF"/>
              </a:solidFill>
              <a:prstDash val="solid"/>
              <a:round/>
              <a:headEnd len="sm" w="sm" type="none"/>
              <a:tailEnd len="sm" w="sm" type="none"/>
            </a:ln>
          </p:spPr>
        </p:pic>
      </p:grpSp>
      <p:sp>
        <p:nvSpPr>
          <p:cNvPr id="128" name="Google Shape;128;p19"/>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19"/>
          <p:cNvGrpSpPr/>
          <p:nvPr/>
        </p:nvGrpSpPr>
        <p:grpSpPr>
          <a:xfrm rot="237397">
            <a:off x="2473978" y="930624"/>
            <a:ext cx="4196030" cy="3282245"/>
            <a:chOff x="2474075" y="1158675"/>
            <a:chExt cx="4196100" cy="3282300"/>
          </a:xfrm>
        </p:grpSpPr>
        <p:sp>
          <p:nvSpPr>
            <p:cNvPr id="130" name="Google Shape;130;p19"/>
            <p:cNvSpPr/>
            <p:nvPr/>
          </p:nvSpPr>
          <p:spPr>
            <a:xfrm>
              <a:off x="2474075" y="1158675"/>
              <a:ext cx="4196100" cy="3282300"/>
            </a:xfrm>
            <a:prstGeom prst="roundRect">
              <a:avLst>
                <a:gd fmla="val 0" name="adj"/>
              </a:avLst>
            </a:prstGeom>
            <a:solidFill>
              <a:srgbClr val="CFE2F3"/>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9"/>
            <p:cNvSpPr txBox="1"/>
            <p:nvPr/>
          </p:nvSpPr>
          <p:spPr>
            <a:xfrm rot="635">
              <a:off x="4978037" y="3770850"/>
              <a:ext cx="1623300" cy="3018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it" sz="900">
                  <a:solidFill>
                    <a:srgbClr val="434343"/>
                  </a:solidFill>
                  <a:latin typeface="Lato"/>
                  <a:ea typeface="Lato"/>
                  <a:cs typeface="Lato"/>
                  <a:sym typeface="Lato"/>
                </a:rPr>
                <a:t>Daniel</a:t>
              </a:r>
              <a:endParaRPr sz="900">
                <a:solidFill>
                  <a:srgbClr val="434343"/>
                </a:solidFill>
                <a:latin typeface="Lato"/>
                <a:ea typeface="Lato"/>
                <a:cs typeface="Lato"/>
                <a:sym typeface="Lato"/>
              </a:endParaRPr>
            </a:p>
          </p:txBody>
        </p:sp>
      </p:grpSp>
      <p:sp>
        <p:nvSpPr>
          <p:cNvPr id="132" name="Google Shape;132;p19"/>
          <p:cNvSpPr txBox="1"/>
          <p:nvPr/>
        </p:nvSpPr>
        <p:spPr>
          <a:xfrm rot="274423">
            <a:off x="2786938" y="1030109"/>
            <a:ext cx="3344551" cy="2482907"/>
          </a:xfrm>
          <a:prstGeom prst="rect">
            <a:avLst/>
          </a:prstGeom>
          <a:noFill/>
          <a:ln>
            <a:noFill/>
          </a:ln>
        </p:spPr>
        <p:txBody>
          <a:bodyPr anchorCtr="0" anchor="t" bIns="91425" lIns="91425" spcFirstLastPara="1" rIns="91425" wrap="square" tIns="91425">
            <a:spAutoFit/>
          </a:bodyPr>
          <a:lstStyle/>
          <a:p>
            <a:pPr indent="0" lvl="0" marL="1828800" rtl="0" algn="l">
              <a:lnSpc>
                <a:spcPct val="115000"/>
              </a:lnSpc>
              <a:spcBef>
                <a:spcPts val="0"/>
              </a:spcBef>
              <a:spcAft>
                <a:spcPts val="0"/>
              </a:spcAft>
              <a:buClr>
                <a:schemeClr val="dk1"/>
              </a:buClr>
              <a:buSzPts val="1100"/>
              <a:buFont typeface="Arial"/>
              <a:buNone/>
            </a:pPr>
            <a:r>
              <a:rPr b="1" lang="it">
                <a:solidFill>
                  <a:schemeClr val="dk1"/>
                </a:solidFill>
              </a:rPr>
              <a:t>RIFLESSIONE</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900">
                <a:solidFill>
                  <a:schemeClr val="dk1"/>
                </a:solidFill>
              </a:rPr>
              <a:t>Abbiamo mai pensato agli altri,  alla loro felicità, a coinvolgerli, alla solidarietà ed al rispetto reciproco?</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900">
                <a:solidFill>
                  <a:schemeClr val="dk1"/>
                </a:solidFill>
              </a:rPr>
              <a:t>Ogni giorno possiamo fare un’azione corretta rompendo le catene della solitudine.</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900">
                <a:solidFill>
                  <a:schemeClr val="dk1"/>
                </a:solidFill>
              </a:rPr>
              <a:t> Il buon funzionamento della società mette ogni cittadino davanti alle proprie responsabilità, nel rispetto di principi che possono essere: giustizia, legalità e libertà. Tutti questi principi sono contenuti nella nostra Costituzione.</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900">
                <a:solidFill>
                  <a:schemeClr val="dk1"/>
                </a:solidFill>
              </a:rPr>
              <a:t>Per me essere un bravo cittadino vuol dire anche credere in valori come il rispetto per gli altri senza distinzioni di lingua, religione, usi, tradizioni, colore della pelle…</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900">
                <a:solidFill>
                  <a:schemeClr val="dk1"/>
                </a:solidFill>
              </a:rPr>
              <a:t>Altrimenti non si è bravi cittadini.</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36" name="Shape 136"/>
        <p:cNvGrpSpPr/>
        <p:nvPr/>
      </p:nvGrpSpPr>
      <p:grpSpPr>
        <a:xfrm>
          <a:off x="0" y="0"/>
          <a:ext cx="0" cy="0"/>
          <a:chOff x="0" y="0"/>
          <a:chExt cx="0" cy="0"/>
        </a:xfrm>
      </p:grpSpPr>
      <p:pic>
        <p:nvPicPr>
          <p:cNvPr id="137" name="Google Shape;137;p20"/>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38" name="Google Shape;138;p20"/>
          <p:cNvSpPr/>
          <p:nvPr/>
        </p:nvSpPr>
        <p:spPr>
          <a:xfrm>
            <a:off x="0" y="0"/>
            <a:ext cx="9144000" cy="25692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0"/>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0"/>
          <p:cNvSpPr/>
          <p:nvPr/>
        </p:nvSpPr>
        <p:spPr>
          <a:xfrm rot="-253930">
            <a:off x="2473983" y="1079876"/>
            <a:ext cx="4196213" cy="2963480"/>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0"/>
          <p:cNvSpPr txBox="1"/>
          <p:nvPr/>
        </p:nvSpPr>
        <p:spPr>
          <a:xfrm rot="-254022">
            <a:off x="2685380" y="1258670"/>
            <a:ext cx="3771090" cy="2576508"/>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it" sz="2100">
                <a:solidFill>
                  <a:srgbClr val="B4A7D6"/>
                </a:solidFill>
                <a:latin typeface="Comfortaa"/>
                <a:ea typeface="Comfortaa"/>
                <a:cs typeface="Comfortaa"/>
                <a:sym typeface="Comfortaa"/>
              </a:rPr>
              <a:t>solidarietà</a:t>
            </a:r>
            <a:endParaRPr b="1" i="1" sz="2100">
              <a:solidFill>
                <a:srgbClr val="B4A7D6"/>
              </a:solidFill>
              <a:latin typeface="Comfortaa"/>
              <a:ea typeface="Comfortaa"/>
              <a:cs typeface="Comfortaa"/>
              <a:sym typeface="Comfortaa"/>
            </a:endParaRPr>
          </a:p>
          <a:p>
            <a:pPr indent="0" lvl="0" marL="0" rtl="0" algn="l">
              <a:lnSpc>
                <a:spcPct val="115000"/>
              </a:lnSpc>
              <a:spcBef>
                <a:spcPts val="300"/>
              </a:spcBef>
              <a:spcAft>
                <a:spcPts val="0"/>
              </a:spcAft>
              <a:buClr>
                <a:schemeClr val="dk1"/>
              </a:buClr>
              <a:buSzPts val="1100"/>
              <a:buFont typeface="Arial"/>
              <a:buNone/>
            </a:pPr>
            <a:r>
              <a:t/>
            </a:r>
            <a:endParaRPr b="1" sz="600">
              <a:solidFill>
                <a:schemeClr val="dk1"/>
              </a:solidFill>
              <a:latin typeface="Caveat"/>
              <a:ea typeface="Caveat"/>
              <a:cs typeface="Caveat"/>
              <a:sym typeface="Caveat"/>
            </a:endParaRPr>
          </a:p>
          <a:p>
            <a:pPr indent="0" lvl="0" marL="0" rtl="0" algn="just">
              <a:lnSpc>
                <a:spcPct val="115000"/>
              </a:lnSpc>
              <a:spcBef>
                <a:spcPts val="0"/>
              </a:spcBef>
              <a:spcAft>
                <a:spcPts val="0"/>
              </a:spcAft>
              <a:buNone/>
            </a:pPr>
            <a:r>
              <a:rPr b="1" lang="it" sz="1000">
                <a:solidFill>
                  <a:srgbClr val="4A86E8"/>
                </a:solidFill>
                <a:highlight>
                  <a:srgbClr val="F0F1F3"/>
                </a:highlight>
                <a:latin typeface="Caveat"/>
                <a:ea typeface="Caveat"/>
                <a:cs typeface="Caveat"/>
                <a:sym typeface="Caveat"/>
              </a:rPr>
              <a:t>Se cerchiamo la parola </a:t>
            </a:r>
            <a:r>
              <a:rPr i="1" lang="it" sz="1000">
                <a:solidFill>
                  <a:srgbClr val="4A86E8"/>
                </a:solidFill>
                <a:latin typeface="Comfortaa Regular"/>
                <a:ea typeface="Comfortaa Regular"/>
                <a:cs typeface="Comfortaa Regular"/>
                <a:sym typeface="Comfortaa Regular"/>
              </a:rPr>
              <a:t>s</a:t>
            </a:r>
            <a:r>
              <a:rPr i="1" lang="it" sz="1000">
                <a:solidFill>
                  <a:srgbClr val="4A86E8"/>
                </a:solidFill>
                <a:latin typeface="Caveat"/>
                <a:ea typeface="Caveat"/>
                <a:cs typeface="Caveat"/>
                <a:sym typeface="Caveat"/>
              </a:rPr>
              <a:t>olidarietà</a:t>
            </a:r>
            <a:r>
              <a:rPr lang="it" sz="1000">
                <a:solidFill>
                  <a:srgbClr val="4A86E8"/>
                </a:solidFill>
                <a:highlight>
                  <a:srgbClr val="F0F1F3"/>
                </a:highlight>
                <a:latin typeface="Comfortaa Regular"/>
                <a:ea typeface="Comfortaa Regular"/>
                <a:cs typeface="Comfortaa Regular"/>
                <a:sym typeface="Comfortaa Regular"/>
              </a:rPr>
              <a:t> </a:t>
            </a:r>
            <a:r>
              <a:rPr b="1" lang="it" sz="1000">
                <a:solidFill>
                  <a:srgbClr val="4A86E8"/>
                </a:solidFill>
                <a:highlight>
                  <a:srgbClr val="F0F1F3"/>
                </a:highlight>
                <a:latin typeface="Caveat"/>
                <a:ea typeface="Caveat"/>
                <a:cs typeface="Caveat"/>
                <a:sym typeface="Caveat"/>
              </a:rPr>
              <a:t>in un dizionario, questa è la spiegazione: la solidarietà è un sentimento di fratellanza, di aiuto materiale e morale tra le persone di un gruppo, di una collettività. Questa parola oggi è usata molto spesso perché in varie parti del mondo c’è bisogno di solidarietà per migliorare le condizioni di vita dei poveri, dei migranti, delle persone che chiedono asilo, dei rifugiati, delle persone senza lavoro e senza casa, degli anziani senza mezzi per vivere, dei malati. In tutti questi casi proprio la solidarietà può aiutare concretamente chi si trova in difficoltà a vivere meglio, o a superare un periodo di povertà, di dolore, di solitudine, di malattia o di esilio. La solidarietà può essere espressa con piccoli o con grandi gesti di aiuto: non solo col denaro, ma con la collaborazione</a:t>
            </a:r>
            <a:endParaRPr b="1" sz="1000">
              <a:solidFill>
                <a:srgbClr val="4A86E8"/>
              </a:solidFill>
              <a:highlight>
                <a:srgbClr val="F0F1F3"/>
              </a:highlight>
              <a:latin typeface="Caveat"/>
              <a:ea typeface="Caveat"/>
              <a:cs typeface="Caveat"/>
              <a:sym typeface="Caveat"/>
            </a:endParaRPr>
          </a:p>
          <a:p>
            <a:pPr indent="0" lvl="0" marL="0" rtl="0" algn="r">
              <a:lnSpc>
                <a:spcPct val="115000"/>
              </a:lnSpc>
              <a:spcBef>
                <a:spcPts val="0"/>
              </a:spcBef>
              <a:spcAft>
                <a:spcPts val="0"/>
              </a:spcAft>
              <a:buClr>
                <a:schemeClr val="dk1"/>
              </a:buClr>
              <a:buSzPts val="1100"/>
              <a:buFont typeface="Arial"/>
              <a:buNone/>
            </a:pPr>
            <a:r>
              <a:rPr b="1" lang="it" sz="1000">
                <a:solidFill>
                  <a:srgbClr val="3B3232"/>
                </a:solidFill>
                <a:highlight>
                  <a:srgbClr val="F0F1F3"/>
                </a:highlight>
                <a:latin typeface="Caveat"/>
                <a:ea typeface="Caveat"/>
                <a:cs typeface="Caveat"/>
                <a:sym typeface="Caveat"/>
              </a:rPr>
              <a:t>Elisa</a:t>
            </a:r>
            <a:endParaRPr b="1" sz="1000">
              <a:solidFill>
                <a:srgbClr val="3B3232"/>
              </a:solidFill>
              <a:highlight>
                <a:srgbClr val="F0F1F3"/>
              </a:highlight>
              <a:latin typeface="Caveat"/>
              <a:ea typeface="Caveat"/>
              <a:cs typeface="Caveat"/>
              <a:sym typeface="Cave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45" name="Shape 145"/>
        <p:cNvGrpSpPr/>
        <p:nvPr/>
      </p:nvGrpSpPr>
      <p:grpSpPr>
        <a:xfrm>
          <a:off x="0" y="0"/>
          <a:ext cx="0" cy="0"/>
          <a:chOff x="0" y="0"/>
          <a:chExt cx="0" cy="0"/>
        </a:xfrm>
      </p:grpSpPr>
      <p:pic>
        <p:nvPicPr>
          <p:cNvPr id="146" name="Google Shape;146;p21"/>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47" name="Google Shape;147;p21"/>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1"/>
          <p:cNvSpPr/>
          <p:nvPr/>
        </p:nvSpPr>
        <p:spPr>
          <a:xfrm rot="-253875">
            <a:off x="2473986" y="1079912"/>
            <a:ext cx="4196137" cy="2963381"/>
          </a:xfrm>
          <a:prstGeom prst="roundRect">
            <a:avLst>
              <a:gd fmla="val 0" name="adj"/>
            </a:avLst>
          </a:prstGeom>
          <a:solidFill>
            <a:srgbClr val="EAD1DC"/>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1"/>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1"/>
          <p:cNvSpPr/>
          <p:nvPr/>
        </p:nvSpPr>
        <p:spPr>
          <a:xfrm rot="240484">
            <a:off x="2474056" y="1089884"/>
            <a:ext cx="4196293" cy="2963536"/>
          </a:xfrm>
          <a:prstGeom prst="roundRect">
            <a:avLst>
              <a:gd fmla="val 0" name="adj"/>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1"/>
          <p:cNvSpPr txBox="1"/>
          <p:nvPr/>
        </p:nvSpPr>
        <p:spPr>
          <a:xfrm rot="240578">
            <a:off x="2686601" y="1057648"/>
            <a:ext cx="3771231" cy="2743605"/>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it" sz="3600">
                <a:solidFill>
                  <a:srgbClr val="FF0000"/>
                </a:solidFill>
              </a:rPr>
              <a:t>   </a:t>
            </a:r>
            <a:r>
              <a:rPr lang="it" sz="3200">
                <a:solidFill>
                  <a:srgbClr val="FF0000"/>
                </a:solidFill>
              </a:rPr>
              <a:t>bambino cittadino</a:t>
            </a:r>
            <a:endParaRPr sz="3200">
              <a:solidFill>
                <a:srgbClr val="FF0000"/>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In un bel giorno di primavera vicino a un fiume viveva una famiglia, quella famiglia aveva una casa moderna neanche troppo grande e troppo piccola diciamo una media.</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Viveva una mamma di nome Nela un papà di nome Giovanni e una bambina di nome Laura.</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Loro parlavano rumeno il papà in Rromania viene chiamato in un altro modo Nelu.</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I genitori di Laura lei dicevano che doveva rispettare delle regole anzi tutti devono rispettare delle regole tipo: di fare giustizia, ascoltare la maestra, giocare in armonia, aiutare i compagni tristi,ascoltare i compagni, ascoltare gli altri, …….. responsabilità, legalità,partecipazione, accoglienza, inclusione, rispetto reciproco... e la più importante èe che se vede una persona che ha la pelle diversa di non dire che è brutto perché é una cosa brutta, questo si chiama razzismo. </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E che bisogna prendersi cura dell’ambiente, la mamma e il papà fecero un esempio:</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it" sz="700">
                <a:solidFill>
                  <a:schemeClr val="dk1"/>
                </a:solidFill>
              </a:rPr>
              <a:t>se uno butta una lattina per strada raccoglila con i guanti perché ci sono i germi ma anche di dirgli che non si fa così perché inquina il mondo e così gli animali sono sempre di meno e si estinguono.</a:t>
            </a:r>
            <a:endParaRPr sz="700">
              <a:solidFill>
                <a:schemeClr val="dk1"/>
              </a:solidFill>
            </a:endParaRPr>
          </a:p>
          <a:p>
            <a:pPr indent="0" lvl="0" marL="0" rtl="0" algn="l">
              <a:lnSpc>
                <a:spcPct val="115000"/>
              </a:lnSpc>
              <a:spcBef>
                <a:spcPts val="1600"/>
              </a:spcBef>
              <a:spcAft>
                <a:spcPts val="400"/>
              </a:spcAft>
              <a:buClr>
                <a:schemeClr val="dk1"/>
              </a:buClr>
              <a:buSzPts val="1100"/>
              <a:buFont typeface="Arial"/>
              <a:buNone/>
            </a:pPr>
            <a:r>
              <a:rPr lang="it" sz="1000">
                <a:solidFill>
                  <a:srgbClr val="A64D79"/>
                </a:solidFill>
                <a:latin typeface="Pacifico"/>
                <a:ea typeface="Pacifico"/>
                <a:cs typeface="Pacifico"/>
                <a:sym typeface="Pacifico"/>
              </a:rPr>
              <a:t>Laura</a:t>
            </a:r>
            <a:endParaRPr sz="500">
              <a:solidFill>
                <a:srgbClr val="434343"/>
              </a:solidFill>
              <a:latin typeface="Lato Light"/>
              <a:ea typeface="Lato Light"/>
              <a:cs typeface="Lato Light"/>
              <a:sym typeface="Lato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